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9" r:id="rId2"/>
    <p:sldId id="370" r:id="rId3"/>
    <p:sldId id="371" r:id="rId4"/>
    <p:sldId id="372" r:id="rId5"/>
    <p:sldId id="405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7" r:id="rId20"/>
    <p:sldId id="388" r:id="rId21"/>
    <p:sldId id="390" r:id="rId22"/>
    <p:sldId id="391" r:id="rId23"/>
    <p:sldId id="392" r:id="rId24"/>
    <p:sldId id="393" r:id="rId25"/>
    <p:sldId id="404" r:id="rId26"/>
    <p:sldId id="36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002"/>
    <a:srgbClr val="21A1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43164-0D8C-4CD5-9D9F-FBA9664124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13DFA-4D93-460E-97AE-3DEF4C37E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6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EA1CA-3DF7-439C-84BD-60DB776A0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340B-FD38-432F-A2D6-1B9006520137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985AE-3736-4A4D-AB74-08BBB93AF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FE899-DF44-4173-A332-670422830BDC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03D0-EF25-4BD3-B650-02D125D59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0600-5C11-4692-8A69-B00A997EBC17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1612-5F8A-4527-8D60-3B3C28C85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3E02-FCA8-4B63-9E75-8EC51FD7ED50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44FC-BD08-4166-B475-C383D1E96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0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8368B-1C36-4346-8767-66AB0B5D3B87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D56D-0BB9-4EE7-93CC-27D0F87BA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DC69-0D22-41F4-80CA-3481174F595D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531E9-9913-4DB1-8930-C190A87A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8B63E-49AA-4DBB-8DDD-D268B057623D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AC0FB-268D-4997-9D20-7922748A5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527F-2BD5-4C67-A5BC-C18C6329BAF0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5388-A584-49E3-A9BC-8C6E223D5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1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A78F-2D58-4BF4-B915-936D6ECF20BC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8A1-CFBF-493B-8CCF-889E2B937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3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A7AE7-ABC4-44D0-909B-1D2FAE8B6135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467F8-C245-4E58-95B2-B0C9F708B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3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C5E1A-09E3-445B-9CD1-EAEE156BF650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9AC02-F60B-4964-BD62-5CDDA0E29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9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A6739-F427-45C5-861F-A7CD2DD8BC8B}" type="datetimeFigureOut">
              <a:rPr lang="en-US"/>
              <a:pPr>
                <a:defRPr/>
              </a:pPr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A0E84-AE39-4C60-887A-24FA8049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PENGEMBANGAN LITERASI SEKOLAH YANG ADAFTIF BAGI GENERASI Z</a:t>
            </a:r>
            <a:endParaRPr lang="en-US" sz="3200" dirty="0">
              <a:latin typeface="Arial Rounded MT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473" y="3415358"/>
            <a:ext cx="5148527" cy="344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92" y="3429000"/>
            <a:ext cx="1908175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5" y="5716403"/>
            <a:ext cx="34147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229600" cy="73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49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SEKARANG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106" y="1295400"/>
            <a:ext cx="6400800" cy="1752600"/>
          </a:xfrm>
        </p:spPr>
        <p:txBody>
          <a:bodyPr/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err="1" smtClean="0">
                <a:solidFill>
                  <a:srgbClr val="0070C0"/>
                </a:solidFill>
              </a:rPr>
              <a:t>Zaman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serba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canggih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serba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bisa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serba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ada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48201"/>
            <a:ext cx="333454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96" y="4648201"/>
            <a:ext cx="3445835" cy="222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31" y="4648201"/>
            <a:ext cx="2419350" cy="222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9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143000"/>
          </a:xfrm>
        </p:spPr>
        <p:txBody>
          <a:bodyPr/>
          <a:lstStyle/>
          <a:p>
            <a:r>
              <a:rPr lang="en-US" sz="2000" dirty="0" smtClean="0">
                <a:latin typeface="Arial Rounded MT Bold" pitchFamily="34" charset="0"/>
              </a:rPr>
              <a:t>KURANGNYA BERLITERASI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err="1" smtClean="0">
                <a:latin typeface="Arial Rounded MT Bold" pitchFamily="34" charset="0"/>
              </a:rPr>
              <a:t>berkurangnya</a:t>
            </a:r>
            <a:r>
              <a:rPr lang="en-US" sz="2100" dirty="0" smtClean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pengetahuan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pada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diri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kita</a:t>
            </a:r>
            <a:r>
              <a:rPr lang="en-US" sz="2100" dirty="0">
                <a:latin typeface="Arial Rounded MT Bold" pitchFamily="34" charset="0"/>
              </a:rPr>
              <a:t>, </a:t>
            </a:r>
            <a:r>
              <a:rPr lang="en-US" sz="2100" dirty="0" err="1">
                <a:latin typeface="Arial Rounded MT Bold" pitchFamily="34" charset="0"/>
              </a:rPr>
              <a:t>Saat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ini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sudah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zamannya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serba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canggih</a:t>
            </a:r>
            <a:r>
              <a:rPr lang="en-US" sz="2100" dirty="0">
                <a:latin typeface="Arial Rounded MT Bold" pitchFamily="34" charset="0"/>
              </a:rPr>
              <a:t>, </a:t>
            </a:r>
            <a:r>
              <a:rPr lang="en-US" sz="2100" dirty="0" err="1">
                <a:latin typeface="Arial Rounded MT Bold" pitchFamily="34" charset="0"/>
              </a:rPr>
              <a:t>serba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bisa</a:t>
            </a:r>
            <a:r>
              <a:rPr lang="en-US" sz="2100" dirty="0">
                <a:latin typeface="Arial Rounded MT Bold" pitchFamily="34" charset="0"/>
              </a:rPr>
              <a:t>, </a:t>
            </a:r>
            <a:r>
              <a:rPr lang="en-US" sz="2100" dirty="0" err="1">
                <a:latin typeface="Arial Rounded MT Bold" pitchFamily="34" charset="0"/>
              </a:rPr>
              <a:t>dan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serba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ada</a:t>
            </a:r>
            <a:r>
              <a:rPr lang="en-US" sz="2100" dirty="0">
                <a:latin typeface="Arial Rounded MT Bold" pitchFamily="34" charset="0"/>
              </a:rPr>
              <a:t>.  </a:t>
            </a:r>
            <a:endParaRPr lang="en-US" sz="21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latin typeface="Arial Rounded MT Bold" pitchFamily="34" charset="0"/>
              </a:rPr>
              <a:t>Kita </a:t>
            </a:r>
            <a:r>
              <a:rPr lang="en-US" sz="2100" dirty="0" err="1">
                <a:latin typeface="Arial Rounded MT Bold" pitchFamily="34" charset="0"/>
              </a:rPr>
              <a:t>bisa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dimana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saja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dan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kapan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saja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berliterasi</a:t>
            </a:r>
            <a:r>
              <a:rPr lang="en-US" sz="2100" dirty="0">
                <a:latin typeface="Arial Rounded MT Bold" pitchFamily="34" charset="0"/>
              </a:rPr>
              <a:t>, </a:t>
            </a:r>
            <a:r>
              <a:rPr lang="en-US" sz="2100" dirty="0" err="1">
                <a:latin typeface="Arial Rounded MT Bold" pitchFamily="34" charset="0"/>
              </a:rPr>
              <a:t>tak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hanya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berfokus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pada</a:t>
            </a:r>
            <a:r>
              <a:rPr lang="en-US" sz="2100" dirty="0">
                <a:latin typeface="Arial Rounded MT Bold" pitchFamily="34" charset="0"/>
              </a:rPr>
              <a:t> yang </a:t>
            </a:r>
            <a:r>
              <a:rPr lang="en-US" sz="2100" dirty="0" err="1">
                <a:latin typeface="Arial Rounded MT Bold" pitchFamily="34" charset="0"/>
              </a:rPr>
              <a:t>kita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kenal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dengan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buku</a:t>
            </a:r>
            <a:r>
              <a:rPr lang="en-US" sz="2100" dirty="0">
                <a:latin typeface="Arial Rounded MT Bold" pitchFamily="34" charset="0"/>
              </a:rPr>
              <a:t>, Kita </a:t>
            </a:r>
            <a:r>
              <a:rPr lang="en-US" sz="2100" dirty="0" err="1">
                <a:latin typeface="Arial Rounded MT Bold" pitchFamily="34" charset="0"/>
              </a:rPr>
              <a:t>bisa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berliterasi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melalui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sosial</a:t>
            </a:r>
            <a:r>
              <a:rPr lang="en-US" sz="2100" dirty="0">
                <a:latin typeface="Arial Rounded MT Bold" pitchFamily="34" charset="0"/>
              </a:rPr>
              <a:t> media, </a:t>
            </a:r>
            <a:r>
              <a:rPr lang="en-US" sz="2100" dirty="0" err="1">
                <a:latin typeface="Arial Rounded MT Bold" pitchFamily="34" charset="0"/>
              </a:rPr>
              <a:t>Televisi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maupun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hal-hal</a:t>
            </a:r>
            <a:r>
              <a:rPr lang="en-US" sz="2100" dirty="0">
                <a:latin typeface="Arial Rounded MT Bold" pitchFamily="34" charset="0"/>
              </a:rPr>
              <a:t> yang </a:t>
            </a:r>
            <a:r>
              <a:rPr lang="en-US" sz="2100" dirty="0" err="1">
                <a:latin typeface="Arial Rounded MT Bold" pitchFamily="34" charset="0"/>
              </a:rPr>
              <a:t>lainnya</a:t>
            </a:r>
            <a:r>
              <a:rPr lang="en-US" sz="2100" dirty="0">
                <a:latin typeface="Arial Rounded MT Bold" pitchFamily="34" charset="0"/>
              </a:rPr>
              <a:t>.  </a:t>
            </a:r>
            <a:endParaRPr lang="en-US" sz="21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 err="1" smtClean="0">
                <a:latin typeface="Arial Rounded MT Bold" pitchFamily="34" charset="0"/>
              </a:rPr>
              <a:t>zaman</a:t>
            </a:r>
            <a:r>
              <a:rPr lang="en-US" sz="2100" dirty="0" smtClean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sekarang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adalah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zaman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generasi</a:t>
            </a:r>
            <a:r>
              <a:rPr lang="en-US" sz="2100" dirty="0">
                <a:latin typeface="Arial Rounded MT Bold" pitchFamily="34" charset="0"/>
              </a:rPr>
              <a:t> z </a:t>
            </a:r>
            <a:r>
              <a:rPr lang="en-US" sz="2100" dirty="0" err="1">
                <a:latin typeface="Arial Rounded MT Bold" pitchFamily="34" charset="0"/>
              </a:rPr>
              <a:t>atau</a:t>
            </a:r>
            <a:r>
              <a:rPr lang="en-US" sz="2100" dirty="0">
                <a:latin typeface="Arial Rounded MT Bold" pitchFamily="34" charset="0"/>
              </a:rPr>
              <a:t> yang </a:t>
            </a:r>
            <a:r>
              <a:rPr lang="en-US" sz="2100" dirty="0" err="1">
                <a:latin typeface="Arial Rounded MT Bold" pitchFamily="34" charset="0"/>
              </a:rPr>
              <a:t>kita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kenal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dengan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generasi</a:t>
            </a:r>
            <a:r>
              <a:rPr lang="en-US" sz="2100" dirty="0">
                <a:latin typeface="Arial Rounded MT Bold" pitchFamily="34" charset="0"/>
              </a:rPr>
              <a:t> Internet, yang </a:t>
            </a:r>
            <a:r>
              <a:rPr lang="en-US" sz="2100" dirty="0" err="1">
                <a:latin typeface="Arial Rounded MT Bold" pitchFamily="34" charset="0"/>
              </a:rPr>
              <a:t>mana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memanfaatkan</a:t>
            </a:r>
            <a:r>
              <a:rPr lang="en-US" sz="2100" dirty="0">
                <a:latin typeface="Arial Rounded MT Bold" pitchFamily="34" charset="0"/>
              </a:rPr>
              <a:t> internet </a:t>
            </a:r>
            <a:r>
              <a:rPr lang="en-US" sz="2100" dirty="0" err="1">
                <a:latin typeface="Arial Rounded MT Bold" pitchFamily="34" charset="0"/>
              </a:rPr>
              <a:t>dan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teknologi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untuk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menjalani</a:t>
            </a:r>
            <a:r>
              <a:rPr lang="en-US" sz="2100" dirty="0">
                <a:latin typeface="Arial Rounded MT Bold" pitchFamily="34" charset="0"/>
              </a:rPr>
              <a:t> </a:t>
            </a:r>
            <a:r>
              <a:rPr lang="en-US" sz="2100" dirty="0" err="1">
                <a:latin typeface="Arial Rounded MT Bold" pitchFamily="34" charset="0"/>
              </a:rPr>
              <a:t>kehidupan</a:t>
            </a:r>
            <a:r>
              <a:rPr lang="en-US" sz="2100" dirty="0">
                <a:latin typeface="Arial Rounded MT Bold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829"/>
            <a:ext cx="3118884" cy="22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43" y="4684674"/>
            <a:ext cx="4061557" cy="215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1"/>
            <a:ext cx="3666866" cy="20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4322430"/>
            <a:ext cx="366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Media </a:t>
            </a:r>
            <a:r>
              <a:rPr lang="en-US" i="1" dirty="0" err="1" smtClean="0"/>
              <a:t>sosial</a:t>
            </a:r>
            <a:r>
              <a:rPr lang="en-US" i="1" dirty="0" smtClean="0"/>
              <a:t> </a:t>
            </a:r>
            <a:r>
              <a:rPr lang="en-US" i="1" dirty="0" err="1" smtClean="0"/>
              <a:t>sbg</a:t>
            </a:r>
            <a:r>
              <a:rPr lang="en-US" i="1" dirty="0" smtClean="0"/>
              <a:t> media </a:t>
            </a:r>
            <a:r>
              <a:rPr lang="en-US" i="1" dirty="0" err="1" smtClean="0"/>
              <a:t>berliterasi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553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i="1" dirty="0" err="1" smtClean="0"/>
              <a:t>Tdk</a:t>
            </a:r>
            <a:r>
              <a:rPr lang="en-US" i="1" dirty="0" smtClean="0"/>
              <a:t> </a:t>
            </a:r>
            <a:r>
              <a:rPr lang="en-US" i="1" dirty="0" err="1" smtClean="0"/>
              <a:t>harus</a:t>
            </a:r>
            <a:r>
              <a:rPr lang="en-US" i="1" dirty="0" smtClean="0"/>
              <a:t> </a:t>
            </a:r>
            <a:r>
              <a:rPr lang="en-US" i="1" dirty="0" err="1" smtClean="0"/>
              <a:t>buku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82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 Rounded MT Bold" pitchFamily="34" charset="0"/>
              </a:rPr>
              <a:t>MEDIA BELAJAR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err="1" smtClean="0">
                <a:latin typeface="Arial Rounded MT Bold" pitchFamily="34" charset="0"/>
              </a:rPr>
              <a:t>Pada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sering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sekali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belajar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menggunakan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handphone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atau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kita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kenal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juga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gadget,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menggunakan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handphone</a:t>
            </a:r>
            <a:r>
              <a:rPr lang="en-US" sz="2000" dirty="0">
                <a:latin typeface="Arial Rounded MT Bold" pitchFamily="34" charset="0"/>
              </a:rPr>
              <a:t>, Laptop, computer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yang lain </a:t>
            </a:r>
            <a:r>
              <a:rPr lang="en-US" sz="2000" dirty="0" err="1" smtClean="0">
                <a:latin typeface="Arial Rounded MT Bold" pitchFamily="34" charset="0"/>
              </a:rPr>
              <a:t>sebagainya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kita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dapat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lebih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mudah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mendapatkan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informasi</a:t>
            </a:r>
            <a:r>
              <a:rPr lang="en-US" sz="2000" dirty="0">
                <a:latin typeface="Arial Rounded MT Bold" pitchFamily="34" charset="0"/>
              </a:rPr>
              <a:t>- </a:t>
            </a:r>
            <a:r>
              <a:rPr lang="en-US" sz="2000" dirty="0" err="1">
                <a:latin typeface="Arial Rounded MT Bold" pitchFamily="34" charset="0"/>
              </a:rPr>
              <a:t>informasi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terbaru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atau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ter</a:t>
            </a:r>
            <a:r>
              <a:rPr lang="en-US" sz="2000" dirty="0" smtClean="0">
                <a:latin typeface="Arial Rounded MT Bold" pitchFamily="34" charset="0"/>
              </a:rPr>
              <a:t>-up-date.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>
                <a:latin typeface="Arial Rounded MT Bold" pitchFamily="34" charset="0"/>
              </a:rPr>
              <a:t>K</a:t>
            </a:r>
            <a:r>
              <a:rPr lang="en-US" sz="2000" dirty="0" err="1" smtClean="0">
                <a:latin typeface="Arial Rounded MT Bold" pitchFamily="34" charset="0"/>
              </a:rPr>
              <a:t>emampuan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literasi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sebenarnya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dapat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dilakukan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meninggikan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kualitas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pendidikan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terutama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sekolah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dasar</a:t>
            </a:r>
            <a:r>
              <a:rPr lang="en-US" sz="2000" dirty="0">
                <a:latin typeface="Arial Rounded MT Bold" pitchFamily="34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48200"/>
            <a:ext cx="2932359" cy="220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57" y="4648200"/>
            <a:ext cx="299687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33" y="4648200"/>
            <a:ext cx="3214768" cy="220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3063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Rounded MT Bold" pitchFamily="34" charset="0"/>
              </a:rPr>
              <a:t>APA…SIH </a:t>
            </a:r>
            <a:r>
              <a:rPr lang="en-US" sz="2800" dirty="0" smtClean="0">
                <a:latin typeface="Arial Rounded MT Bold" pitchFamily="34" charset="0"/>
              </a:rPr>
              <a:t>HUBUNGANNYA GEN Z DENGAN PEMBAHARU LITERASI SEKOLAH?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Kita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melihatnya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pandemi</a:t>
            </a:r>
            <a:r>
              <a:rPr lang="en-US" sz="2000" dirty="0"/>
              <a:t> Covid-19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tahun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,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sekolah-sekolah</a:t>
            </a:r>
            <a:r>
              <a:rPr lang="en-US" sz="2000" dirty="0"/>
              <a:t> </a:t>
            </a:r>
            <a:r>
              <a:rPr lang="en-US" sz="2000" dirty="0" err="1"/>
              <a:t>diliburkan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siswa-siswi</a:t>
            </a:r>
            <a:r>
              <a:rPr lang="en-US" sz="2000" dirty="0"/>
              <a:t> </a:t>
            </a:r>
            <a:r>
              <a:rPr lang="en-US" sz="2000" dirty="0" err="1"/>
              <a:t>diperintahkan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belajar</a:t>
            </a:r>
            <a:r>
              <a:rPr lang="en-US" sz="2000" dirty="0"/>
              <a:t> di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handphone</a:t>
            </a:r>
            <a:r>
              <a:rPr lang="en-US" sz="2000" dirty="0"/>
              <a:t>, laptop , </a:t>
            </a:r>
            <a:r>
              <a:rPr lang="en-US" sz="2000" dirty="0" err="1"/>
              <a:t>beraneka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internet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maupun</a:t>
            </a:r>
            <a:r>
              <a:rPr lang="en-US" sz="2000" dirty="0"/>
              <a:t> </a:t>
            </a:r>
            <a:r>
              <a:rPr lang="en-US" sz="2000" dirty="0" err="1"/>
              <a:t>mengirim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 </a:t>
            </a:r>
            <a:r>
              <a:rPr lang="en-US" sz="2000" i="1" dirty="0"/>
              <a:t> </a:t>
            </a:r>
            <a:r>
              <a:rPr lang="en-US" sz="2000" i="1" dirty="0" err="1"/>
              <a:t>whatsapp</a:t>
            </a:r>
            <a:r>
              <a:rPr lang="en-US" sz="2000" i="1" dirty="0"/>
              <a:t>, Facebook, </a:t>
            </a:r>
            <a:r>
              <a:rPr lang="en-US" sz="2000" i="1" dirty="0" err="1"/>
              <a:t>Instagram</a:t>
            </a:r>
            <a:r>
              <a:rPr lang="en-US" sz="2000" i="1" dirty="0"/>
              <a:t>,</a:t>
            </a:r>
            <a:r>
              <a:rPr lang="en-US" sz="2000" dirty="0"/>
              <a:t> 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lagi</a:t>
            </a:r>
            <a:r>
              <a:rPr lang="en-US" sz="2000" dirty="0"/>
              <a:t> yang </a:t>
            </a:r>
            <a:r>
              <a:rPr lang="en-US" sz="2000" dirty="0" err="1"/>
              <a:t>lainnya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Yang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bersekolah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offline </a:t>
            </a:r>
            <a:r>
              <a:rPr lang="en-US" sz="2000" dirty="0" err="1"/>
              <a:t>berliterasi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buku</a:t>
            </a:r>
            <a:r>
              <a:rPr lang="en-US" sz="2000" dirty="0"/>
              <a:t>,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berliterasi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Digital.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31" y="4377447"/>
            <a:ext cx="4857750" cy="248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19" y="4375414"/>
            <a:ext cx="2659912" cy="248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6" y="5114925"/>
            <a:ext cx="168304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127" y="4389852"/>
            <a:ext cx="168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</a:rPr>
              <a:t>Pembelajaran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saat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pandemi</a:t>
            </a:r>
            <a:r>
              <a:rPr lang="en-US" sz="1400" i="1" dirty="0" smtClean="0">
                <a:solidFill>
                  <a:srgbClr val="FF0000"/>
                </a:solidFill>
              </a:rPr>
              <a:t> </a:t>
            </a:r>
            <a:r>
              <a:rPr lang="en-US" sz="1400" i="1" dirty="0" err="1" smtClean="0">
                <a:solidFill>
                  <a:srgbClr val="FF0000"/>
                </a:solidFill>
              </a:rPr>
              <a:t>Covid</a:t>
            </a:r>
            <a:r>
              <a:rPr lang="en-US" sz="1400" i="1" dirty="0" smtClean="0">
                <a:solidFill>
                  <a:srgbClr val="FF0000"/>
                </a:solidFill>
              </a:rPr>
              <a:t> 19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9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 pitchFamily="34" charset="0"/>
              </a:rPr>
              <a:t>GERAKAN LITERASI SEKOLAH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kegiatannya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15 </a:t>
            </a:r>
            <a:r>
              <a:rPr lang="en-US" dirty="0" err="1"/>
              <a:t>menit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nonpelajaran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,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unuk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digital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, </a:t>
            </a:r>
            <a:r>
              <a:rPr lang="en-US" dirty="0" err="1"/>
              <a:t>literasi</a:t>
            </a:r>
            <a:r>
              <a:rPr lang="en-US" dirty="0"/>
              <a:t> digital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terstruktur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terintegrasi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(unnes.ac.id,2017).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78400"/>
            <a:ext cx="3429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78400"/>
            <a:ext cx="3048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3654"/>
            <a:ext cx="2667000" cy="162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407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 pitchFamily="34" charset="0"/>
              </a:rPr>
              <a:t>PENGGUNAAN SUMBER BACAAN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Selain</a:t>
            </a:r>
            <a:r>
              <a:rPr lang="en-US" sz="2400" dirty="0" smtClean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literasi</a:t>
            </a:r>
            <a:r>
              <a:rPr lang="en-US" sz="2400" dirty="0"/>
              <a:t> digital </a:t>
            </a:r>
            <a:r>
              <a:rPr lang="en-US" sz="2400" dirty="0" err="1"/>
              <a:t>dipercaya</a:t>
            </a:r>
            <a:r>
              <a:rPr lang="en-US" sz="2400" dirty="0"/>
              <a:t> </a:t>
            </a:r>
            <a:r>
              <a:rPr lang="en-US" sz="2400" dirty="0" err="1"/>
              <a:t>mampu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yang </a:t>
            </a:r>
            <a:r>
              <a:rPr lang="en-US" sz="2400" dirty="0" err="1"/>
              <a:t>kreatif</a:t>
            </a:r>
            <a:r>
              <a:rPr lang="en-US" sz="2400" dirty="0"/>
              <a:t>, </a:t>
            </a:r>
            <a:r>
              <a:rPr lang="en-US" sz="2400" dirty="0" err="1"/>
              <a:t>inoatif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kekinian</a:t>
            </a:r>
            <a:r>
              <a:rPr lang="en-US" sz="2400" dirty="0"/>
              <a:t>. Yang 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rasa </a:t>
            </a:r>
            <a:r>
              <a:rPr lang="en-US" sz="2400" dirty="0" err="1"/>
              <a:t>gemar</a:t>
            </a:r>
            <a:r>
              <a:rPr lang="en-US" sz="2400" dirty="0"/>
              <a:t> </a:t>
            </a: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diluar</a:t>
            </a:r>
            <a:r>
              <a:rPr lang="en-US" sz="2400" dirty="0"/>
              <a:t> jam </a:t>
            </a:r>
            <a:r>
              <a:rPr lang="en-US" sz="2400" dirty="0" err="1"/>
              <a:t>sekolah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menumbuh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kembangkan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penggunaan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sumber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bacaan</a:t>
            </a:r>
            <a:r>
              <a:rPr lang="en-US" sz="2400" dirty="0"/>
              <a:t>. </a:t>
            </a:r>
            <a:r>
              <a:rPr lang="en-US" sz="2400" dirty="0" err="1"/>
              <a:t>Literasi</a:t>
            </a:r>
            <a:r>
              <a:rPr lang="en-US" sz="2400" dirty="0"/>
              <a:t> digital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/>
              <a:t>literasi</a:t>
            </a:r>
            <a:r>
              <a:rPr lang="en-US" sz="2400" dirty="0"/>
              <a:t> </a:t>
            </a:r>
            <a:r>
              <a:rPr lang="en-US" sz="2400" dirty="0" err="1"/>
              <a:t>sekolah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48200"/>
            <a:ext cx="355359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96" y="4648200"/>
            <a:ext cx="282197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69" y="4648200"/>
            <a:ext cx="2768431" cy="219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5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PERGESERAN MEDIA BACA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Arial Rounded MT Bold" pitchFamily="34" charset="0"/>
              </a:rPr>
              <a:t>Kegiatan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literasi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sekolah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sekarang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sudah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mulai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bergeser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literasi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baca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tulis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menggunakan</a:t>
            </a:r>
            <a:r>
              <a:rPr lang="en-US" sz="2000" dirty="0">
                <a:latin typeface="Arial Rounded MT Bold" pitchFamily="34" charset="0"/>
              </a:rPr>
              <a:t> media </a:t>
            </a:r>
            <a:r>
              <a:rPr lang="en-US" sz="2000" dirty="0" err="1">
                <a:latin typeface="Arial Rounded MT Bold" pitchFamily="34" charset="0"/>
              </a:rPr>
              <a:t>cetak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</a:t>
            </a:r>
            <a:r>
              <a:rPr lang="en-US" sz="2000" dirty="0">
                <a:latin typeface="Arial Rounded MT Bold" pitchFamily="34" charset="0"/>
              </a:rPr>
              <a:t> media </a:t>
            </a:r>
            <a:r>
              <a:rPr lang="en-US" sz="2000" dirty="0" err="1">
                <a:latin typeface="Arial Rounded MT Bold" pitchFamily="34" charset="0"/>
              </a:rPr>
              <a:t>elektronik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disebut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  </a:t>
            </a:r>
            <a:r>
              <a:rPr lang="en-US" sz="2000" dirty="0" err="1">
                <a:latin typeface="Arial Rounded MT Bold" pitchFamily="34" charset="0"/>
              </a:rPr>
              <a:t>literasi</a:t>
            </a:r>
            <a:r>
              <a:rPr lang="en-US" sz="2000" dirty="0">
                <a:latin typeface="Arial Rounded MT Bold" pitchFamily="34" charset="0"/>
              </a:rPr>
              <a:t> digital. </a:t>
            </a:r>
            <a:r>
              <a:rPr lang="en-US" sz="2000" dirty="0" err="1">
                <a:latin typeface="Arial Rounded MT Bold" pitchFamily="34" charset="0"/>
              </a:rPr>
              <a:t>Sebagai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contoh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banyak</a:t>
            </a:r>
            <a:r>
              <a:rPr lang="en-US" sz="2000" dirty="0">
                <a:latin typeface="Arial Rounded MT Bold" pitchFamily="34" charset="0"/>
              </a:rPr>
              <a:t> guru yang </a:t>
            </a:r>
            <a:r>
              <a:rPr lang="en-US" sz="2000" dirty="0" err="1">
                <a:latin typeface="Arial Rounded MT Bold" pitchFamily="34" charset="0"/>
              </a:rPr>
              <a:t>menyuruh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anak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didiknya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membawa</a:t>
            </a:r>
            <a:r>
              <a:rPr lang="en-US" sz="2000" dirty="0">
                <a:latin typeface="Arial Rounded MT Bold" pitchFamily="34" charset="0"/>
              </a:rPr>
              <a:t> smartphone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memberi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tugas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 smtClean="0">
                <a:latin typeface="Arial Rounded MT Bold" pitchFamily="34" charset="0"/>
              </a:rPr>
              <a:t>bisa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dicari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sumbernya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dari</a:t>
            </a:r>
            <a:r>
              <a:rPr lang="en-US" sz="2000" dirty="0">
                <a:latin typeface="Arial Rounded MT Bold" pitchFamily="34" charset="0"/>
              </a:rPr>
              <a:t> digital </a:t>
            </a:r>
            <a:r>
              <a:rPr lang="en-US" sz="2000" dirty="0" err="1">
                <a:latin typeface="Arial Rounded MT Bold" pitchFamily="34" charset="0"/>
              </a:rPr>
              <a:t>yaitu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mengakses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google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soal</a:t>
            </a:r>
            <a:r>
              <a:rPr lang="en-US" sz="2000" dirty="0">
                <a:latin typeface="Arial Rounded MT Bold" pitchFamily="34" charset="0"/>
              </a:rPr>
              <a:t> yang </a:t>
            </a:r>
            <a:r>
              <a:rPr lang="en-US" sz="2000" dirty="0" err="1">
                <a:latin typeface="Arial Rounded MT Bold" pitchFamily="34" charset="0"/>
              </a:rPr>
              <a:t>diberikan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dijawab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melalui</a:t>
            </a:r>
            <a:r>
              <a:rPr lang="en-US" sz="2000" dirty="0">
                <a:latin typeface="Arial Rounded MT Bold" pitchFamily="34" charset="0"/>
              </a:rPr>
              <a:t> group </a:t>
            </a:r>
            <a:r>
              <a:rPr lang="en-US" sz="2000" dirty="0" err="1">
                <a:latin typeface="Arial Rounded MT Bold" pitchFamily="34" charset="0"/>
              </a:rPr>
              <a:t>Wa</a:t>
            </a:r>
            <a:r>
              <a:rPr lang="en-US" sz="2000" dirty="0">
                <a:latin typeface="Arial Rounded MT Bold" pitchFamily="34" charset="0"/>
              </a:rPr>
              <a:t>(</a:t>
            </a:r>
            <a:r>
              <a:rPr lang="en-US" sz="2000" dirty="0" err="1">
                <a:latin typeface="Arial Rounded MT Bold" pitchFamily="34" charset="0"/>
              </a:rPr>
              <a:t>Whatsapp</a:t>
            </a:r>
            <a:r>
              <a:rPr lang="en-US" sz="2000" dirty="0">
                <a:latin typeface="Arial Rounded MT Bold" pitchFamily="34" charset="0"/>
              </a:rPr>
              <a:t>) yang </a:t>
            </a:r>
            <a:r>
              <a:rPr lang="en-US" sz="2000" dirty="0" err="1">
                <a:latin typeface="Arial Rounded MT Bold" pitchFamily="34" charset="0"/>
              </a:rPr>
              <a:t>telah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dibuat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sebelumnya</a:t>
            </a:r>
            <a:r>
              <a:rPr lang="en-US" sz="2000" dirty="0">
                <a:latin typeface="Arial Rounded MT Bold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95" y="4291337"/>
            <a:ext cx="4573772" cy="257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67" y="4278086"/>
            <a:ext cx="3896833" cy="259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52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70C0"/>
                </a:solidFill>
                <a:latin typeface="Arial Rounded MT Bold" pitchFamily="34" charset="0"/>
              </a:rPr>
              <a:t>GENERASI Z DAN SEBELUMNYA</a:t>
            </a:r>
            <a:endParaRPr lang="en-US" sz="36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silih</a:t>
            </a:r>
            <a:r>
              <a:rPr lang="en-US" dirty="0"/>
              <a:t> </a:t>
            </a:r>
            <a:r>
              <a:rPr lang="en-US" dirty="0" err="1"/>
              <a:t>berganti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pun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kedunia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yang </a:t>
            </a:r>
            <a:r>
              <a:rPr lang="en-US" dirty="0" err="1"/>
              <a:t>bilang</a:t>
            </a:r>
            <a:r>
              <a:rPr lang="en-US" dirty="0"/>
              <a:t>  </a:t>
            </a:r>
            <a:r>
              <a:rPr lang="en-US" dirty="0" err="1"/>
              <a:t>kalau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manja</a:t>
            </a:r>
            <a:r>
              <a:rPr lang="en-US" dirty="0"/>
              <a:t>, </a:t>
            </a:r>
            <a:r>
              <a:rPr lang="en-US" dirty="0" err="1"/>
              <a:t>maunya</a:t>
            </a:r>
            <a:r>
              <a:rPr lang="en-US" dirty="0"/>
              <a:t> </a:t>
            </a:r>
            <a:r>
              <a:rPr lang="en-US" dirty="0" err="1"/>
              <a:t>serba</a:t>
            </a:r>
            <a:r>
              <a:rPr lang="en-US" dirty="0"/>
              <a:t> </a:t>
            </a:r>
            <a:r>
              <a:rPr lang="en-US" dirty="0" err="1"/>
              <a:t>instan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healing </a:t>
            </a:r>
            <a:r>
              <a:rPr lang="en-US" dirty="0" err="1"/>
              <a:t>melulu</a:t>
            </a:r>
            <a:r>
              <a:rPr lang="en-US" dirty="0"/>
              <a:t>. </a:t>
            </a:r>
            <a:r>
              <a:rPr lang="en-US" dirty="0" err="1"/>
              <a:t>Pasti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dibanding-bandingkan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 </a:t>
            </a:r>
            <a:r>
              <a:rPr lang="en-US" i="1" dirty="0"/>
              <a:t>“Ah </a:t>
            </a:r>
            <a:r>
              <a:rPr lang="en-US" i="1" dirty="0" err="1"/>
              <a:t>gitu</a:t>
            </a:r>
            <a:r>
              <a:rPr lang="en-US" i="1" dirty="0"/>
              <a:t> </a:t>
            </a:r>
            <a:r>
              <a:rPr lang="en-US" i="1" dirty="0" err="1"/>
              <a:t>aja</a:t>
            </a:r>
            <a:r>
              <a:rPr lang="en-US" i="1" dirty="0"/>
              <a:t> </a:t>
            </a:r>
            <a:r>
              <a:rPr lang="en-US" i="1" dirty="0" err="1"/>
              <a:t>ngeluh</a:t>
            </a:r>
            <a:r>
              <a:rPr lang="en-US" i="1" dirty="0"/>
              <a:t>, </a:t>
            </a:r>
            <a:r>
              <a:rPr lang="en-US" i="1" dirty="0" err="1"/>
              <a:t>waktu</a:t>
            </a:r>
            <a:r>
              <a:rPr lang="en-US" i="1" dirty="0"/>
              <a:t> mama </a:t>
            </a:r>
            <a:r>
              <a:rPr lang="en-US" i="1" dirty="0" err="1"/>
              <a:t>seumuran</a:t>
            </a:r>
            <a:r>
              <a:rPr lang="en-US" i="1" dirty="0"/>
              <a:t> </a:t>
            </a:r>
            <a:r>
              <a:rPr lang="en-US" i="1" dirty="0" err="1"/>
              <a:t>kamu</a:t>
            </a:r>
            <a:r>
              <a:rPr lang="en-US" i="1" dirty="0"/>
              <a:t> </a:t>
            </a:r>
            <a:r>
              <a:rPr lang="en-US" i="1" dirty="0" err="1"/>
              <a:t>ngga</a:t>
            </a:r>
            <a:r>
              <a:rPr lang="en-US" i="1" dirty="0"/>
              <a:t> </a:t>
            </a:r>
            <a:r>
              <a:rPr lang="en-US" i="1" dirty="0" err="1"/>
              <a:t>ada</a:t>
            </a:r>
            <a:r>
              <a:rPr lang="en-US" i="1" dirty="0"/>
              <a:t> </a:t>
            </a:r>
            <a:r>
              <a:rPr lang="en-US" i="1" dirty="0" err="1"/>
              <a:t>tuh</a:t>
            </a:r>
            <a:r>
              <a:rPr lang="en-US" i="1" dirty="0"/>
              <a:t> overthinking.”</a:t>
            </a:r>
            <a:r>
              <a:rPr lang="en-US" dirty="0"/>
              <a:t>  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generasi</a:t>
            </a:r>
            <a:r>
              <a:rPr lang="en-US" dirty="0">
                <a:solidFill>
                  <a:srgbClr val="0070C0"/>
                </a:solidFill>
              </a:rPr>
              <a:t> Z </a:t>
            </a:r>
            <a:r>
              <a:rPr lang="en-US" dirty="0" err="1">
                <a:solidFill>
                  <a:srgbClr val="0070C0"/>
                </a:solidFill>
              </a:rPr>
              <a:t>berbeda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generasi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sebelumnya</a:t>
            </a:r>
            <a:r>
              <a:rPr lang="en-US" dirty="0"/>
              <a:t>, gen Z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senang</a:t>
            </a:r>
            <a:r>
              <a:rPr lang="en-US" dirty="0"/>
              <a:t> </a:t>
            </a:r>
            <a:r>
              <a:rPr lang="en-US" dirty="0" err="1"/>
              <a:t>berekspresi</a:t>
            </a:r>
            <a:r>
              <a:rPr lang="en-US" dirty="0"/>
              <a:t> di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maya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realita</a:t>
            </a:r>
            <a:r>
              <a:rPr lang="en-US" dirty="0"/>
              <a:t>. Gen Z di Indonesia </a:t>
            </a:r>
            <a:r>
              <a:rPr lang="en-US" dirty="0" err="1"/>
              <a:t>menempati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teratas</a:t>
            </a:r>
            <a:r>
              <a:rPr lang="en-US" dirty="0"/>
              <a:t> yang paling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menghabiskan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berselancar</a:t>
            </a:r>
            <a:r>
              <a:rPr lang="en-US" dirty="0"/>
              <a:t> di internet, rata-rata7 </a:t>
            </a:r>
            <a:r>
              <a:rPr lang="en-US" dirty="0" err="1"/>
              <a:t>sampai</a:t>
            </a:r>
            <a:r>
              <a:rPr lang="en-US" dirty="0"/>
              <a:t> 13 jam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harinya</a:t>
            </a:r>
            <a:r>
              <a:rPr lang="en-US" dirty="0"/>
              <a:t>(brainacademy.id,2019).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672"/>
            <a:ext cx="4038600" cy="256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49" y="4293098"/>
            <a:ext cx="3870251" cy="257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55035" y="4917620"/>
            <a:ext cx="2643236" cy="139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6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GENERASI Z NAMPAK SANTAI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Arial Rounded MT Bold" pitchFamily="34" charset="0"/>
              </a:rPr>
              <a:t>Meskipun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sering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rebahan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sambil</a:t>
            </a:r>
            <a:r>
              <a:rPr lang="en-US" sz="2000" dirty="0">
                <a:latin typeface="Arial Rounded MT Bold" pitchFamily="34" charset="0"/>
              </a:rPr>
              <a:t> scrolling, gen Z </a:t>
            </a:r>
            <a:r>
              <a:rPr lang="en-US" sz="2000" dirty="0" err="1">
                <a:latin typeface="Arial Rounded MT Bold" pitchFamily="34" charset="0"/>
              </a:rPr>
              <a:t>bukan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berarti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pemalas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justru,mereka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lebih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cepat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menyebarkan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informasi-informasi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</a:t>
            </a:r>
            <a:r>
              <a:rPr lang="en-US" sz="2000" dirty="0">
                <a:latin typeface="Arial Rounded MT Bold" pitchFamily="34" charset="0"/>
              </a:rPr>
              <a:t> social media </a:t>
            </a:r>
            <a:r>
              <a:rPr lang="en-US" sz="2000" dirty="0" err="1">
                <a:latin typeface="Arial Rounded MT Bold" pitchFamily="34" charset="0"/>
              </a:rPr>
              <a:t>hal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memberikan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manfaat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bagi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masyrakat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sekitar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pengetahuan</a:t>
            </a:r>
            <a:r>
              <a:rPr lang="en-US" sz="2000" dirty="0">
                <a:latin typeface="Arial Rounded MT Bold" pitchFamily="34" charset="0"/>
              </a:rPr>
              <a:t> di </a:t>
            </a:r>
            <a:r>
              <a:rPr lang="en-US" sz="2000" dirty="0" err="1">
                <a:latin typeface="Arial Rounded MT Bold" pitchFamily="34" charset="0"/>
              </a:rPr>
              <a:t>sekitar</a:t>
            </a:r>
            <a:r>
              <a:rPr lang="en-US" sz="2000" dirty="0">
                <a:latin typeface="Arial Rounded MT Bold" pitchFamily="34" charset="0"/>
              </a:rPr>
              <a:t>, nah </a:t>
            </a:r>
            <a:r>
              <a:rPr lang="en-US" sz="2000" dirty="0" err="1">
                <a:latin typeface="Arial Rounded MT Bold" pitchFamily="34" charset="0"/>
              </a:rPr>
              <a:t>tanpa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kita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sadari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juga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mereka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sudah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berliterasi</a:t>
            </a:r>
            <a:r>
              <a:rPr lang="en-US" sz="2000" dirty="0">
                <a:latin typeface="Arial Rounded MT Bold" pitchFamily="34" charset="0"/>
              </a:rPr>
              <a:t> (</a:t>
            </a:r>
            <a:r>
              <a:rPr lang="en-US" sz="2000" dirty="0" err="1">
                <a:latin typeface="Arial Rounded MT Bold" pitchFamily="34" charset="0"/>
              </a:rPr>
              <a:t>literasi</a:t>
            </a:r>
            <a:r>
              <a:rPr lang="en-US" sz="2000" dirty="0">
                <a:latin typeface="Arial Rounded MT Bold" pitchFamily="34" charset="0"/>
              </a:rPr>
              <a:t> Digital). </a:t>
            </a:r>
            <a:r>
              <a:rPr lang="en-US" sz="2000" dirty="0" err="1">
                <a:latin typeface="Arial Rounded MT Bold" pitchFamily="34" charset="0"/>
              </a:rPr>
              <a:t>Pada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masa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kini</a:t>
            </a:r>
            <a:r>
              <a:rPr lang="en-US" sz="2000" dirty="0">
                <a:latin typeface="Arial Rounded MT Bold" pitchFamily="34" charset="0"/>
              </a:rPr>
              <a:t> gen Z </a:t>
            </a:r>
            <a:r>
              <a:rPr lang="en-US" sz="2000" dirty="0" err="1">
                <a:latin typeface="Arial Rounded MT Bold" pitchFamily="34" charset="0"/>
              </a:rPr>
              <a:t>dituntut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untuk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menerapkan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literasi</a:t>
            </a:r>
            <a:r>
              <a:rPr lang="en-US" sz="2000" dirty="0">
                <a:latin typeface="Arial Rounded MT Bold" pitchFamily="34" charset="0"/>
              </a:rPr>
              <a:t> digital </a:t>
            </a:r>
            <a:r>
              <a:rPr lang="en-US" sz="2000" dirty="0" err="1">
                <a:latin typeface="Arial Rounded MT Bold" pitchFamily="34" charset="0"/>
              </a:rPr>
              <a:t>dalam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kesehariannya</a:t>
            </a:r>
            <a:r>
              <a:rPr lang="en-US" sz="2000" dirty="0">
                <a:latin typeface="Arial Rounded MT Bold" pitchFamily="34" charset="0"/>
              </a:rPr>
              <a:t>, </a:t>
            </a:r>
            <a:r>
              <a:rPr lang="en-US" sz="2000" dirty="0" err="1">
                <a:latin typeface="Arial Rounded MT Bold" pitchFamily="34" charset="0"/>
              </a:rPr>
              <a:t>namun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demikian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literasi</a:t>
            </a:r>
            <a:r>
              <a:rPr lang="en-US" sz="2000" dirty="0">
                <a:latin typeface="Arial Rounded MT Bold" pitchFamily="34" charset="0"/>
              </a:rPr>
              <a:t> digital </a:t>
            </a:r>
            <a:r>
              <a:rPr lang="en-US" sz="2000" dirty="0" err="1">
                <a:latin typeface="Arial Rounded MT Bold" pitchFamily="34" charset="0"/>
              </a:rPr>
              <a:t>dengan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literasi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informasi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tidak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bisa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terlepas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karena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keduanya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saling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berkaitan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satu</a:t>
            </a:r>
            <a:r>
              <a:rPr lang="en-US" sz="2000" dirty="0">
                <a:latin typeface="Arial Rounded MT Bold" pitchFamily="34" charset="0"/>
              </a:rPr>
              <a:t> </a:t>
            </a:r>
            <a:r>
              <a:rPr lang="en-US" sz="2000" dirty="0" err="1">
                <a:latin typeface="Arial Rounded MT Bold" pitchFamily="34" charset="0"/>
              </a:rPr>
              <a:t>sama</a:t>
            </a:r>
            <a:r>
              <a:rPr lang="en-US" sz="2000" dirty="0">
                <a:latin typeface="Arial Rounded MT Bold" pitchFamily="34" charset="0"/>
              </a:rPr>
              <a:t> lain.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4741"/>
            <a:ext cx="3581400" cy="238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499072"/>
            <a:ext cx="3552825" cy="236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48" y="51149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61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bacaan</a:t>
            </a:r>
            <a:r>
              <a:rPr lang="en-US" dirty="0" smtClean="0"/>
              <a:t> yang </a:t>
            </a:r>
            <a:r>
              <a:rPr lang="en-US" dirty="0" err="1" smtClean="0"/>
              <a:t>berkualitas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platform online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digital. 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keterlibatan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dinamis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439874"/>
            <a:ext cx="3429000" cy="199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0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GENERASI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>
                <a:latin typeface="Arial Rounded MT Bold" pitchFamily="34" charset="0"/>
              </a:rPr>
              <a:t>Berdasarkan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teori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generasi</a:t>
            </a:r>
            <a:r>
              <a:rPr lang="en-US" sz="2800" dirty="0">
                <a:latin typeface="Arial Rounded MT Bold" pitchFamily="34" charset="0"/>
              </a:rPr>
              <a:t>, </a:t>
            </a:r>
            <a:r>
              <a:rPr lang="en-US" sz="2800" b="1" dirty="0" err="1">
                <a:latin typeface="Arial Rounded MT Bold" pitchFamily="34" charset="0"/>
              </a:rPr>
              <a:t>generasi</a:t>
            </a:r>
            <a:r>
              <a:rPr lang="en-US" sz="2800" b="1" dirty="0">
                <a:latin typeface="Arial Rounded MT Bold" pitchFamily="34" charset="0"/>
              </a:rPr>
              <a:t> z</a:t>
            </a:r>
            <a:r>
              <a:rPr lang="en-US" sz="2800" dirty="0">
                <a:latin typeface="Arial Rounded MT Bold" pitchFamily="34" charset="0"/>
              </a:rPr>
              <a:t> </a:t>
            </a:r>
            <a:r>
              <a:rPr lang="en-US" sz="2800" dirty="0" err="1" smtClean="0">
                <a:latin typeface="Arial Rounded MT Bold" pitchFamily="34" charset="0"/>
              </a:rPr>
              <a:t>merupakan</a:t>
            </a:r>
            <a:r>
              <a:rPr lang="en-US" sz="2800" dirty="0" smtClean="0">
                <a:latin typeface="Arial Rounded MT Bold" pitchFamily="34" charset="0"/>
              </a:rPr>
              <a:t>,  </a:t>
            </a:r>
            <a:r>
              <a:rPr lang="en-US" sz="2800" dirty="0" err="1">
                <a:latin typeface="Arial Rounded MT Bold" pitchFamily="34" charset="0"/>
              </a:rPr>
              <a:t>kelompok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peserta</a:t>
            </a:r>
            <a:r>
              <a:rPr lang="en-US" sz="2800" dirty="0">
                <a:latin typeface="Arial Rounded MT Bold" pitchFamily="34" charset="0"/>
              </a:rPr>
              <a:t> </a:t>
            </a:r>
            <a:r>
              <a:rPr lang="en-US" sz="2800" dirty="0" err="1">
                <a:latin typeface="Arial Rounded MT Bold" pitchFamily="34" charset="0"/>
              </a:rPr>
              <a:t>didik</a:t>
            </a:r>
            <a:r>
              <a:rPr lang="en-US" sz="2800" dirty="0">
                <a:latin typeface="Arial Rounded MT Bold" pitchFamily="34" charset="0"/>
              </a:rPr>
              <a:t> yang </a:t>
            </a:r>
            <a:r>
              <a:rPr lang="en-US" sz="2800" dirty="0" err="1" smtClean="0">
                <a:latin typeface="Arial Rounded MT Bold" pitchFamily="34" charset="0"/>
              </a:rPr>
              <a:t>lahir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de-DE" sz="2800" dirty="0" smtClean="0">
                <a:latin typeface="Arial Rounded MT Bold" pitchFamily="34" charset="0"/>
              </a:rPr>
              <a:t> </a:t>
            </a:r>
            <a:r>
              <a:rPr lang="de-DE" sz="2800" dirty="0">
                <a:latin typeface="Arial Rounded MT Bold" pitchFamily="34" charset="0"/>
              </a:rPr>
              <a:t>antara pertengahan 1990-an hingga </a:t>
            </a:r>
            <a:r>
              <a:rPr lang="de-DE" sz="2800" dirty="0" smtClean="0">
                <a:latin typeface="Arial Rounded MT Bold" pitchFamily="34" charset="0"/>
              </a:rPr>
              <a:t>awal 2010-an </a:t>
            </a:r>
            <a:r>
              <a:rPr lang="de-DE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1995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hingga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2012)</a:t>
            </a:r>
            <a:r>
              <a:rPr lang="en-US" sz="2800" dirty="0"/>
              <a:t> </a:t>
            </a:r>
            <a:r>
              <a:rPr lang="en-US" sz="2800" dirty="0" err="1"/>
              <a:t>tumbuh</a:t>
            </a:r>
            <a:r>
              <a:rPr lang="en-US" sz="2800" dirty="0"/>
              <a:t> di era digital yang </a:t>
            </a:r>
            <a:r>
              <a:rPr lang="en-US" sz="2800" dirty="0" err="1"/>
              <a:t>penuh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komunikasi</a:t>
            </a:r>
            <a:r>
              <a:rPr lang="en-US" sz="2800" dirty="0"/>
              <a:t> (TIK)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3733800"/>
            <a:ext cx="3887755" cy="29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079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nyaman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Sediakan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baca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nyaman</a:t>
            </a:r>
            <a:r>
              <a:rPr lang="en-US" dirty="0"/>
              <a:t> di </a:t>
            </a:r>
            <a:r>
              <a:rPr lang="en-US" dirty="0" err="1"/>
              <a:t>kelas</a:t>
            </a:r>
            <a:r>
              <a:rPr lang="en-US" dirty="0"/>
              <a:t> agar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bebas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436270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592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 </a:t>
            </a:r>
            <a:r>
              <a:rPr lang="en-US" dirty="0" err="1"/>
              <a:t>kelas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Buat diskusi kelas agar siswa dapat menyampaikan ide dan meningkatkan pemahaman materi bacaan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72236"/>
            <a:ext cx="3429000" cy="257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021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Mempajang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Sekolah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memajang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area </a:t>
            </a:r>
            <a:r>
              <a:rPr lang="en-US" dirty="0" err="1"/>
              <a:t>sekolah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5454799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10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literasi</a:t>
            </a:r>
            <a:r>
              <a:rPr lang="en-US" dirty="0"/>
              <a:t>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Literasi</a:t>
            </a:r>
            <a:r>
              <a:rPr lang="en-US" dirty="0"/>
              <a:t> digital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digital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0"/>
            <a:ext cx="373800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26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solidFill>
                  <a:srgbClr val="0070C0"/>
                </a:solidFill>
                <a:latin typeface="Arial Rounded MT Bold" pitchFamily="34" charset="0"/>
              </a:rPr>
              <a:t>Mendapatkan dukungan dari keluarga, sekolah, dan organisasi</a:t>
            </a:r>
            <a:endParaRPr lang="en-US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keluarga</a:t>
            </a:r>
            <a:r>
              <a:rPr lang="en-US" dirty="0"/>
              <a:t>, </a:t>
            </a:r>
            <a:r>
              <a:rPr lang="en-US" dirty="0" err="1"/>
              <a:t>sekolah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inisiatif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Z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yang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terampil</a:t>
            </a:r>
            <a:r>
              <a:rPr lang="en-US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316847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235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KESIMPULAN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Z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/>
              <a:t>menggunakan</a:t>
            </a:r>
            <a:r>
              <a:rPr lang="en-US" dirty="0"/>
              <a:t> TIK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inklusif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b="1" dirty="0" err="1"/>
              <a:t>adaptif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45" y="3429000"/>
            <a:ext cx="620927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2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ata Lama\Users\User\Desktop\AQ's T-7 07\Company's\On Going Project\Jog Libary\PERPUSDA\Perpusda Sani\edit+\ALT 1b.jpg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-990600" y="0"/>
            <a:ext cx="12876213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625" y="3214688"/>
            <a:ext cx="10715625" cy="3143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900" dirty="0" err="1" smtClean="0">
                <a:solidFill>
                  <a:srgbClr val="FFFF00"/>
                </a:solidFill>
                <a:latin typeface="Hanacaraka" panose="00000400000000000000" pitchFamily="2" charset="0"/>
              </a:rPr>
              <a:t>mtu</a:t>
            </a:r>
            <a:r>
              <a:rPr lang="en-US" sz="8900" dirty="0" smtClean="0">
                <a:solidFill>
                  <a:srgbClr val="FFFF00"/>
                </a:solidFill>
                <a:latin typeface="Hanacaraka" panose="00000400000000000000" pitchFamily="2" charset="0"/>
              </a:rPr>
              <a:t>/</a:t>
            </a:r>
            <a:r>
              <a:rPr lang="en-US" sz="8900" dirty="0" err="1" smtClean="0">
                <a:solidFill>
                  <a:srgbClr val="FFFF00"/>
                </a:solidFill>
                <a:latin typeface="Hanacaraka" panose="00000400000000000000" pitchFamily="2" charset="0"/>
              </a:rPr>
              <a:t>nuwun</a:t>
            </a:r>
            <a:r>
              <a:rPr lang="en-US" sz="8900" smtClean="0">
                <a:solidFill>
                  <a:srgbClr val="FFFF00"/>
                </a:solidFill>
                <a:latin typeface="Hanacaraka" panose="00000400000000000000" pitchFamily="2" charset="0"/>
              </a:rPr>
              <a:t>\</a:t>
            </a:r>
            <a:endParaRPr lang="en-US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/>
              <a:t>Generasi</a:t>
            </a:r>
            <a:r>
              <a:rPr lang="en-US" sz="2800" dirty="0"/>
              <a:t> Z (Gen Z) </a:t>
            </a:r>
            <a:r>
              <a:rPr lang="en-US" sz="2800" dirty="0" err="1"/>
              <a:t>adalah</a:t>
            </a:r>
            <a:r>
              <a:rPr lang="en-US" sz="2800" dirty="0"/>
              <a:t> </a:t>
            </a:r>
            <a:r>
              <a:rPr lang="en-US" sz="2800" dirty="0" err="1"/>
              <a:t>generasi</a:t>
            </a:r>
            <a:r>
              <a:rPr lang="en-US" sz="2800" dirty="0"/>
              <a:t> yang </a:t>
            </a:r>
            <a:r>
              <a:rPr lang="en-US" sz="2800" dirty="0" err="1"/>
              <a:t>lahir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tahun</a:t>
            </a:r>
            <a:r>
              <a:rPr lang="en-US" sz="2800" dirty="0"/>
              <a:t> </a:t>
            </a:r>
            <a:r>
              <a:rPr lang="en-US" sz="2800" dirty="0" smtClean="0"/>
              <a:t>1995–2012</a:t>
            </a:r>
            <a:r>
              <a:rPr lang="en-US" sz="2800" dirty="0"/>
              <a:t>. 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juga</a:t>
            </a:r>
            <a:r>
              <a:rPr lang="en-US" sz="2800" dirty="0"/>
              <a:t> </a:t>
            </a:r>
            <a:r>
              <a:rPr lang="en-US" sz="2800" dirty="0" err="1"/>
              <a:t>dikenal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Zoomers</a:t>
            </a:r>
            <a:r>
              <a:rPr lang="en-US" sz="2800" dirty="0"/>
              <a:t>. Gen Z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generasi</a:t>
            </a:r>
            <a:r>
              <a:rPr lang="en-US" sz="2800" dirty="0"/>
              <a:t> </a:t>
            </a:r>
            <a:r>
              <a:rPr lang="en-US" sz="2800" dirty="0" err="1"/>
              <a:t>pertama</a:t>
            </a:r>
            <a:r>
              <a:rPr lang="en-US" sz="2800" dirty="0"/>
              <a:t> yang </a:t>
            </a:r>
            <a:r>
              <a:rPr lang="en-US" sz="2800" dirty="0" err="1"/>
              <a:t>tumbuh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akses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internet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digital </a:t>
            </a:r>
            <a:r>
              <a:rPr lang="en-US" sz="2800" dirty="0" err="1"/>
              <a:t>portabel</a:t>
            </a:r>
            <a:r>
              <a:rPr lang="en-US" sz="2800" dirty="0"/>
              <a:t> </a:t>
            </a:r>
            <a:r>
              <a:rPr lang="en-US" sz="2800" dirty="0" err="1"/>
              <a:t>sejak</a:t>
            </a:r>
            <a:r>
              <a:rPr lang="en-US" sz="2800" dirty="0"/>
              <a:t> </a:t>
            </a:r>
            <a:r>
              <a:rPr lang="en-US" sz="2800" dirty="0" err="1"/>
              <a:t>usia</a:t>
            </a:r>
            <a:r>
              <a:rPr lang="en-US" sz="2800" dirty="0"/>
              <a:t> </a:t>
            </a:r>
            <a:r>
              <a:rPr lang="en-US" sz="2800" dirty="0" err="1"/>
              <a:t>muda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" y="5105400"/>
            <a:ext cx="30178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56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GENERASI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981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/>
              <a:t>karakteristik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dibandingkan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generasi</a:t>
            </a:r>
            <a:r>
              <a:rPr lang="en-US" sz="2000" dirty="0"/>
              <a:t> </a:t>
            </a:r>
            <a:r>
              <a:rPr lang="en-US" sz="2000" dirty="0" err="1" smtClean="0"/>
              <a:t>sebelumnya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/>
              <a:t>Generasi</a:t>
            </a:r>
            <a:r>
              <a:rPr lang="en-US" sz="2000" dirty="0"/>
              <a:t> Z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generasi</a:t>
            </a:r>
            <a:r>
              <a:rPr lang="en-US" sz="2000" dirty="0"/>
              <a:t> yang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lahir</a:t>
            </a:r>
            <a:r>
              <a:rPr lang="en-US" sz="2000" dirty="0"/>
              <a:t> </a:t>
            </a:r>
            <a:r>
              <a:rPr lang="en-US" sz="2000" dirty="0" err="1"/>
              <a:t>berinteraksi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kemajuan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/>
              <a:t>Pengasuhan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bahkan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dibantu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internet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" y="3736976"/>
            <a:ext cx="4681537" cy="31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09" y="3736976"/>
            <a:ext cx="4472431" cy="31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3090645"/>
            <a:ext cx="190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i="1" dirty="0" err="1" smtClean="0"/>
              <a:t>Sebelum</a:t>
            </a:r>
            <a:r>
              <a:rPr lang="en-US" sz="1600" i="1" dirty="0" smtClean="0"/>
              <a:t> 2012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993218" y="328306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1600" i="1" dirty="0" smtClean="0"/>
              <a:t>1995-2012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1369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l"/>
            <a:r>
              <a:rPr lang="en-US" dirty="0" err="1" smtClean="0"/>
              <a:t>Generasi</a:t>
            </a:r>
            <a:r>
              <a:rPr lang="en-US" dirty="0" smtClean="0"/>
              <a:t> 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733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sv-SE" sz="1800" dirty="0"/>
          </a:p>
          <a:p>
            <a:pPr>
              <a:buFont typeface="Wingdings" pitchFamily="2" charset="2"/>
              <a:buChar char="Ø"/>
            </a:pPr>
            <a:r>
              <a:rPr lang="sv-SE" sz="1800" dirty="0" smtClean="0"/>
              <a:t>tidak </a:t>
            </a:r>
            <a:r>
              <a:rPr lang="sv-SE" sz="1800" dirty="0"/>
              <a:t>sempat merasakan kehidupan tanpa teknologi dan internet</a:t>
            </a:r>
          </a:p>
          <a:p>
            <a:pPr>
              <a:buFont typeface="Wingdings" pitchFamily="2" charset="2"/>
              <a:buChar char="Ø"/>
            </a:pPr>
            <a:r>
              <a:rPr lang="sv-SE" sz="1800" dirty="0"/>
              <a:t>Keberadaan teknologi dan internet menjadi elemen penting dari kehidupan dan keseharian mereka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err="1"/>
              <a:t>teknologi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internet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</a:t>
            </a:r>
            <a:r>
              <a:rPr lang="en-US" sz="1800" dirty="0" err="1"/>
              <a:t>hal</a:t>
            </a:r>
            <a:r>
              <a:rPr lang="en-US" sz="1800" dirty="0"/>
              <a:t> yang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ada</a:t>
            </a:r>
            <a:r>
              <a:rPr lang="en-US" sz="1800" dirty="0"/>
              <a:t>, </a:t>
            </a:r>
            <a:r>
              <a:rPr lang="en-US" sz="1800" dirty="0" err="1"/>
              <a:t>bukan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inovasi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pandangan</a:t>
            </a:r>
            <a:r>
              <a:rPr lang="en-US" sz="1800" dirty="0"/>
              <a:t> </a:t>
            </a:r>
            <a:r>
              <a:rPr lang="en-US" sz="1800" dirty="0" err="1"/>
              <a:t>generasi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3944"/>
            <a:ext cx="3654056" cy="36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944"/>
            <a:ext cx="5486399" cy="365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8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b="1" dirty="0" smtClean="0">
                <a:latin typeface="Arial Rounded MT Bold" pitchFamily="34" charset="0"/>
              </a:rPr>
              <a:t>BEBERAPA MANFAAT YANG DITAWARKAN OLEH PEMBELAJARAN DENGAN MENGGUNAKAN TIK </a:t>
            </a:r>
            <a:r>
              <a:rPr lang="en-US" sz="2800" dirty="0" smtClean="0"/>
              <a:t>: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akses</a:t>
            </a:r>
            <a:r>
              <a:rPr lang="en-US" sz="2000" dirty="0" smtClean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,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/>
              <a:t>interaktif</a:t>
            </a:r>
            <a:r>
              <a:rPr lang="en-US" sz="2000" dirty="0"/>
              <a:t>,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/>
              <a:t>keterampilan</a:t>
            </a:r>
            <a:r>
              <a:rPr lang="en-US" sz="2000" dirty="0"/>
              <a:t> digital</a:t>
            </a:r>
            <a:r>
              <a:rPr lang="en-US" sz="20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kolaborasi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keterhubungan</a:t>
            </a:r>
            <a:r>
              <a:rPr lang="en-US" sz="2000" dirty="0"/>
              <a:t>,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pemecahan</a:t>
            </a:r>
            <a:r>
              <a:rPr lang="en-US" sz="2000" dirty="0" smtClean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kreativitas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28" y="4038600"/>
            <a:ext cx="4040177" cy="269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83" y="4057207"/>
            <a:ext cx="4490003" cy="265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59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TIK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7030A0"/>
                </a:solidFill>
              </a:rPr>
              <a:t>Dapat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memberikan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pendekatan</a:t>
            </a:r>
            <a:r>
              <a:rPr lang="en-US" sz="2000" b="1" dirty="0">
                <a:solidFill>
                  <a:srgbClr val="7030A0"/>
                </a:solidFill>
              </a:rPr>
              <a:t> yang </a:t>
            </a:r>
            <a:r>
              <a:rPr lang="en-US" sz="2000" b="1" dirty="0" err="1">
                <a:solidFill>
                  <a:srgbClr val="7030A0"/>
                </a:solidFill>
              </a:rPr>
              <a:t>inklusif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adaptif</a:t>
            </a:r>
            <a:r>
              <a:rPr lang="en-US" sz="2000" b="1" dirty="0">
                <a:solidFill>
                  <a:srgbClr val="7030A0"/>
                </a:solidFill>
              </a:rPr>
              <a:t>,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7030A0"/>
                </a:solidFill>
              </a:rPr>
              <a:t>meningkatkan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motivasi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keterlibatan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peserta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didik</a:t>
            </a:r>
            <a:r>
              <a:rPr lang="en-US" sz="2000" b="1" dirty="0">
                <a:solidFill>
                  <a:srgbClr val="7030A0"/>
                </a:solidFill>
              </a:rPr>
              <a:t>,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7030A0"/>
                </a:solidFill>
              </a:rPr>
              <a:t>serta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mempersiapkan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mereka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untuk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menghadapi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err="1">
                <a:solidFill>
                  <a:srgbClr val="7030A0"/>
                </a:solidFill>
              </a:rPr>
              <a:t>tantangan</a:t>
            </a:r>
            <a:r>
              <a:rPr lang="en-US" sz="2000" b="1" dirty="0">
                <a:solidFill>
                  <a:srgbClr val="7030A0"/>
                </a:solidFill>
              </a:rPr>
              <a:t> di era digital.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7567"/>
            <a:ext cx="4572000" cy="250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886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Pendekatan</a:t>
            </a:r>
            <a:r>
              <a:rPr lang="en-US" i="1" dirty="0" smtClean="0"/>
              <a:t> </a:t>
            </a:r>
            <a:r>
              <a:rPr lang="en-US" i="1" dirty="0" err="1" smtClean="0"/>
              <a:t>inklusif</a:t>
            </a:r>
            <a:endParaRPr lang="en-US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50" y="4255532"/>
            <a:ext cx="4597417" cy="252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385405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Pendekatan</a:t>
            </a:r>
            <a:r>
              <a:rPr lang="en-US" i="1" dirty="0" smtClean="0"/>
              <a:t> </a:t>
            </a:r>
            <a:r>
              <a:rPr lang="en-US" i="1" dirty="0" err="1" smtClean="0"/>
              <a:t>adaftif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65024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Arial Rounded MT Bold" pitchFamily="34" charset="0"/>
              </a:rPr>
              <a:t>PEMBELAJARAN MENGGUNAKAN TIK PADA KURIKULUM MERDEKA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450"/>
            <a:ext cx="82296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literasi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Z.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,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interaktif</a:t>
            </a:r>
            <a:r>
              <a:rPr lang="en-US" sz="2400" dirty="0"/>
              <a:t>,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keterampilan</a:t>
            </a:r>
            <a:r>
              <a:rPr lang="en-US" sz="2400" dirty="0"/>
              <a:t> digital, </a:t>
            </a:r>
            <a:r>
              <a:rPr lang="en-US" sz="2400" dirty="0" err="1"/>
              <a:t>kolaborasi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keterhubungan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pemecahan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kreativitas</a:t>
            </a:r>
            <a:r>
              <a:rPr lang="en-US" sz="2400" dirty="0"/>
              <a:t>, </a:t>
            </a:r>
            <a:r>
              <a:rPr lang="en-US" sz="2400" dirty="0" err="1"/>
              <a:t>literasi</a:t>
            </a:r>
            <a:r>
              <a:rPr lang="en-US" sz="2400" dirty="0"/>
              <a:t> </a:t>
            </a:r>
            <a:r>
              <a:rPr lang="en-US" sz="2400" dirty="0" err="1"/>
              <a:t>peserta</a:t>
            </a:r>
            <a:r>
              <a:rPr lang="en-US" sz="2400" dirty="0"/>
              <a:t> </a:t>
            </a:r>
            <a:r>
              <a:rPr lang="en-US" sz="2400" dirty="0" err="1"/>
              <a:t>didik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signifikan</a:t>
            </a:r>
            <a:r>
              <a:rPr lang="en-US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483" y="4114800"/>
            <a:ext cx="4790518" cy="298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673322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FF00"/>
                </a:solidFill>
              </a:rPr>
              <a:t>Pembelajaran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</a:rPr>
              <a:t>interaktif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37" y="4114800"/>
            <a:ext cx="4465820" cy="299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12337" y="6759272"/>
            <a:ext cx="4465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2060"/>
                </a:solidFill>
              </a:rPr>
              <a:t>Pengembangan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</a:rPr>
              <a:t>keterampilan</a:t>
            </a:r>
            <a:r>
              <a:rPr lang="en-US" i="1" dirty="0" smtClean="0">
                <a:solidFill>
                  <a:srgbClr val="002060"/>
                </a:solidFill>
              </a:rPr>
              <a:t> digital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566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37" y="76200"/>
            <a:ext cx="8229600" cy="685800"/>
          </a:xfrm>
        </p:spPr>
        <p:txBody>
          <a:bodyPr/>
          <a:lstStyle/>
          <a:p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GENERASI Z  MEMILIKI KARAKTERISTIK YANG BERBEDA DIBANDINGKAN DENGAN GENERASI SEBELUMNYA</a:t>
            </a:r>
            <a:endParaRPr lang="en-US" sz="20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 err="1" smtClean="0">
                <a:latin typeface="Arial Rounded MT Bold" pitchFamily="34" charset="0"/>
              </a:rPr>
              <a:t>Mereka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tumbuh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akses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mudah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terhadap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perangkat</a:t>
            </a:r>
            <a:r>
              <a:rPr lang="en-US" sz="1600" dirty="0">
                <a:latin typeface="Arial Rounded MT Bold" pitchFamily="34" charset="0"/>
              </a:rPr>
              <a:t> digital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internet. </a:t>
            </a:r>
            <a:endParaRPr lang="en-US" sz="16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>
                <a:latin typeface="Arial Rounded MT Bold" pitchFamily="34" charset="0"/>
              </a:rPr>
              <a:t>Generasi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>
                <a:latin typeface="Arial Rounded MT Bold" pitchFamily="34" charset="0"/>
              </a:rPr>
              <a:t>Z </a:t>
            </a:r>
            <a:r>
              <a:rPr lang="en-US" sz="1600" dirty="0" err="1">
                <a:latin typeface="Arial Rounded MT Bold" pitchFamily="34" charset="0"/>
              </a:rPr>
              <a:t>adalah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generasi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dari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lahir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berinteraksi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kemajuan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teknologi</a:t>
            </a:r>
            <a:r>
              <a:rPr lang="en-US" sz="1600" dirty="0">
                <a:latin typeface="Arial Rounded MT Bold" pitchFamily="34" charset="0"/>
              </a:rPr>
              <a:t>. </a:t>
            </a:r>
            <a:endParaRPr lang="en-US" sz="1600" dirty="0" smtClean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Arial Rounded MT Bold" pitchFamily="34" charset="0"/>
              </a:rPr>
              <a:t>	</a:t>
            </a:r>
            <a:r>
              <a:rPr lang="en-US" sz="1600" dirty="0" err="1" smtClean="0">
                <a:latin typeface="Arial Rounded MT Bold" pitchFamily="34" charset="0"/>
              </a:rPr>
              <a:t>Terlahir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antara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tahun</a:t>
            </a:r>
            <a:r>
              <a:rPr lang="en-US" sz="1600" dirty="0">
                <a:latin typeface="Arial Rounded MT Bold" pitchFamily="34" charset="0"/>
              </a:rPr>
              <a:t> 1995 </a:t>
            </a:r>
            <a:r>
              <a:rPr lang="en-US" sz="1600" dirty="0" err="1">
                <a:latin typeface="Arial Rounded MT Bold" pitchFamily="34" charset="0"/>
              </a:rPr>
              <a:t>sampai</a:t>
            </a:r>
            <a:r>
              <a:rPr lang="en-US" sz="1600" dirty="0">
                <a:latin typeface="Arial Rounded MT Bold" pitchFamily="34" charset="0"/>
              </a:rPr>
              <a:t> 2012, </a:t>
            </a:r>
            <a:r>
              <a:rPr lang="en-US" sz="1600" dirty="0" err="1">
                <a:latin typeface="Arial Rounded MT Bold" pitchFamily="34" charset="0"/>
              </a:rPr>
              <a:t>mereka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tidak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sempat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smtClean="0">
                <a:latin typeface="Arial Rounded MT Bold" pitchFamily="34" charset="0"/>
              </a:rPr>
              <a:t>	</a:t>
            </a:r>
            <a:r>
              <a:rPr lang="en-US" sz="1600" dirty="0" err="1" smtClean="0">
                <a:latin typeface="Arial Rounded MT Bold" pitchFamily="34" charset="0"/>
              </a:rPr>
              <a:t>merasakan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kehidupan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tanpa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teknologi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internet. </a:t>
            </a:r>
            <a:endParaRPr lang="en-US" sz="16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 err="1" smtClean="0">
                <a:latin typeface="Arial Rounded MT Bold" pitchFamily="34" charset="0"/>
              </a:rPr>
              <a:t>Keberadaan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teknologi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internet </a:t>
            </a:r>
            <a:r>
              <a:rPr lang="en-US" sz="1600" dirty="0" err="1">
                <a:latin typeface="Arial Rounded MT Bold" pitchFamily="34" charset="0"/>
              </a:rPr>
              <a:t>menjadi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elemen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penting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dari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kehidupan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keseharian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mereka</a:t>
            </a:r>
            <a:r>
              <a:rPr lang="en-US" sz="1600" dirty="0">
                <a:latin typeface="Arial Rounded MT Bold" pitchFamily="34" charset="0"/>
              </a:rPr>
              <a:t>. </a:t>
            </a:r>
            <a:r>
              <a:rPr lang="en-US" sz="1600" dirty="0" err="1">
                <a:latin typeface="Arial Rounded MT Bold" pitchFamily="34" charset="0"/>
              </a:rPr>
              <a:t>Bagi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Generasi</a:t>
            </a:r>
            <a:r>
              <a:rPr lang="en-US" sz="1600" dirty="0">
                <a:latin typeface="Arial Rounded MT Bold" pitchFamily="34" charset="0"/>
              </a:rPr>
              <a:t> Z </a:t>
            </a:r>
            <a:r>
              <a:rPr lang="en-US" sz="1600" dirty="0" err="1">
                <a:latin typeface="Arial Rounded MT Bold" pitchFamily="34" charset="0"/>
              </a:rPr>
              <a:t>teknologi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dan</a:t>
            </a:r>
            <a:r>
              <a:rPr lang="en-US" sz="1600" dirty="0">
                <a:latin typeface="Arial Rounded MT Bold" pitchFamily="34" charset="0"/>
              </a:rPr>
              <a:t> internet </a:t>
            </a:r>
            <a:r>
              <a:rPr lang="en-US" sz="1600" dirty="0" err="1">
                <a:latin typeface="Arial Rounded MT Bold" pitchFamily="34" charset="0"/>
              </a:rPr>
              <a:t>merupakan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sesuatu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hal</a:t>
            </a:r>
            <a:r>
              <a:rPr lang="en-US" sz="1600" dirty="0">
                <a:latin typeface="Arial Rounded MT Bold" pitchFamily="34" charset="0"/>
              </a:rPr>
              <a:t> yang </a:t>
            </a:r>
            <a:r>
              <a:rPr lang="en-US" sz="1600" dirty="0" err="1">
                <a:latin typeface="Arial Rounded MT Bold" pitchFamily="34" charset="0"/>
              </a:rPr>
              <a:t>harus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ada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bukan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merupakan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sebuah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inovasi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seperti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pandangan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generasi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lainnya</a:t>
            </a:r>
            <a:endParaRPr lang="en-US" sz="1600" dirty="0"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7" y="4190999"/>
            <a:ext cx="4652963" cy="267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2705"/>
            <a:ext cx="4343400" cy="276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0456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s-PowerPoint-Template-13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3387</TotalTime>
  <Words>781</Words>
  <Application>Microsoft Office PowerPoint</Application>
  <PresentationFormat>On-screen Show (4:3)</PresentationFormat>
  <Paragraphs>81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Notebooks-PowerPoint-Template-1311</vt:lpstr>
      <vt:lpstr>PENGEMBANGAN LITERASI SEKOLAH YANG ADAFTIF BAGI GENERASI Z</vt:lpstr>
      <vt:lpstr>GENERASI Z</vt:lpstr>
      <vt:lpstr>GEN Z</vt:lpstr>
      <vt:lpstr>GENERASI Z</vt:lpstr>
      <vt:lpstr>Generasi Z</vt:lpstr>
      <vt:lpstr>  BEBERAPA MANFAAT YANG DITAWARKAN OLEH PEMBELAJARAN DENGAN MENGGUNAKAN TIK :  </vt:lpstr>
      <vt:lpstr>Pembelajaran menggunakan TIK</vt:lpstr>
      <vt:lpstr>PEMBELAJARAN MENGGUNAKAN TIK PADA KURIKULUM MERDEKA</vt:lpstr>
      <vt:lpstr>GENERASI Z  MEMILIKI KARAKTERISTIK YANG BERBEDA DIBANDINGKAN DENGAN GENERASI SEBELUMNYA</vt:lpstr>
      <vt:lpstr>SEKARANG</vt:lpstr>
      <vt:lpstr>KURANGNYA BERLITERASI</vt:lpstr>
      <vt:lpstr>MEDIA BELAJAR</vt:lpstr>
      <vt:lpstr>APA…SIH HUBUNGANNYA GEN Z DENGAN PEMBAHARU LITERASI SEKOLAH?</vt:lpstr>
      <vt:lpstr>GERAKAN LITERASI SEKOLAH</vt:lpstr>
      <vt:lpstr>PENGGUNAAN SUMBER BACAAN</vt:lpstr>
      <vt:lpstr>PERGESERAN MEDIA BACA</vt:lpstr>
      <vt:lpstr>GENERASI Z DAN SEBELUMNYA</vt:lpstr>
      <vt:lpstr>GENERASI Z NAMPAK SANTAI</vt:lpstr>
      <vt:lpstr>Memilih bahan bacaan yang berkualitas </vt:lpstr>
      <vt:lpstr>Membuat sudut baca yang menarik dan nyaman</vt:lpstr>
      <vt:lpstr>Melakukan diskusi kelas</vt:lpstr>
      <vt:lpstr>Mempajang karya peserta didik</vt:lpstr>
      <vt:lpstr>Menerapkan literasi digital</vt:lpstr>
      <vt:lpstr>Mendapatkan dukungan dari keluarga, sekolah, dan organisasi</vt:lpstr>
      <vt:lpstr>KESIMPULAN</vt:lpstr>
      <vt:lpstr>mtu/nuwun\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Kapus Jasa</dc:creator>
  <cp:lastModifiedBy>JOGJA</cp:lastModifiedBy>
  <cp:revision>153</cp:revision>
  <dcterms:created xsi:type="dcterms:W3CDTF">2019-10-16T02:05:14Z</dcterms:created>
  <dcterms:modified xsi:type="dcterms:W3CDTF">2024-10-29T16:31:30Z</dcterms:modified>
</cp:coreProperties>
</file>