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2" r:id="rId2"/>
  </p:sldMasterIdLst>
  <p:notesMasterIdLst>
    <p:notesMasterId r:id="rId35"/>
  </p:notesMasterIdLst>
  <p:sldIdLst>
    <p:sldId id="256" r:id="rId3"/>
    <p:sldId id="614" r:id="rId4"/>
    <p:sldId id="298" r:id="rId5"/>
    <p:sldId id="264" r:id="rId6"/>
    <p:sldId id="265" r:id="rId7"/>
    <p:sldId id="261" r:id="rId8"/>
    <p:sldId id="277" r:id="rId9"/>
    <p:sldId id="275" r:id="rId10"/>
    <p:sldId id="279" r:id="rId11"/>
    <p:sldId id="293" r:id="rId12"/>
    <p:sldId id="276" r:id="rId13"/>
    <p:sldId id="262" r:id="rId14"/>
    <p:sldId id="295" r:id="rId15"/>
    <p:sldId id="285" r:id="rId16"/>
    <p:sldId id="296" r:id="rId17"/>
    <p:sldId id="367" r:id="rId18"/>
    <p:sldId id="605" r:id="rId19"/>
    <p:sldId id="286" r:id="rId20"/>
    <p:sldId id="294" r:id="rId21"/>
    <p:sldId id="612" r:id="rId22"/>
    <p:sldId id="360" r:id="rId23"/>
    <p:sldId id="297" r:id="rId24"/>
    <p:sldId id="287" r:id="rId25"/>
    <p:sldId id="384" r:id="rId26"/>
    <p:sldId id="383" r:id="rId27"/>
    <p:sldId id="288" r:id="rId28"/>
    <p:sldId id="339" r:id="rId29"/>
    <p:sldId id="289" r:id="rId30"/>
    <p:sldId id="291" r:id="rId31"/>
    <p:sldId id="613" r:id="rId32"/>
    <p:sldId id="266" r:id="rId33"/>
    <p:sldId id="270" r:id="rId34"/>
  </p:sldIdLst>
  <p:sldSz cx="9144000" cy="5143500" type="screen16x9"/>
  <p:notesSz cx="6858000" cy="9144000"/>
  <p:embeddedFontLst>
    <p:embeddedFont>
      <p:font typeface="Open Sans" panose="020B0606030504020204" pitchFamily="34" charset="0"/>
      <p:regular r:id="rId36"/>
      <p:bold r:id="rId37"/>
      <p:italic r:id="rId38"/>
      <p:boldItalic r:id="rId39"/>
    </p:embeddedFont>
    <p:embeddedFont>
      <p:font typeface="PT Sans Narrow" panose="020B0506020203020204" pitchFamily="3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98BD1"/>
    <a:srgbClr val="FFB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07" autoAdjust="0"/>
    <p:restoredTop sz="94660"/>
  </p:normalViewPr>
  <p:slideViewPr>
    <p:cSldViewPr snapToGrid="0">
      <p:cViewPr>
        <p:scale>
          <a:sx n="91" d="100"/>
          <a:sy n="91" d="100"/>
        </p:scale>
        <p:origin x="60" y="8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font" Target="fonts/font6.fntdata"/></Relationships>
</file>

<file path=ppt/diagrams/_rels/data1.xml.rels><?xml version="1.0" encoding="UTF-8" standalone="yes"?>
<Relationships xmlns="http://schemas.openxmlformats.org/package/2006/relationships"><Relationship Id="rId3" Type="http://schemas.openxmlformats.org/officeDocument/2006/relationships/hyperlink" Target="https://libguides.jcu.edu.au/systematic-review/locate" TargetMode="External"/><Relationship Id="rId2" Type="http://schemas.openxmlformats.org/officeDocument/2006/relationships/hyperlink" Target="https://libguides.jcu.edu.au/systematic-review/screen" TargetMode="External"/><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hyperlink" Target="https://libguides.jcu.edu.au/systematic-review/locate" TargetMode="External"/><Relationship Id="rId2" Type="http://schemas.openxmlformats.org/officeDocument/2006/relationships/hyperlink" Target="https://libguides.jcu.edu.au/systematic-review/screen" TargetMode="External"/><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987D0-A047-4439-A4ED-A5EEF200BDA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F0CBFE5-19C7-436B-9811-C6B0594B38D5}">
      <dgm:prSet phldrT="[Text]" phldr="1"/>
      <dgm:spPr>
        <a:blipFill rotWithShape="0">
          <a:blip xmlns:r="http://schemas.openxmlformats.org/officeDocument/2006/relationships" r:embed="rId1"/>
          <a:srcRect/>
          <a:stretch>
            <a:fillRect l="-1000" r="-1000"/>
          </a:stretch>
        </a:blipFill>
      </dgm:spPr>
      <dgm:t>
        <a:bodyPr/>
        <a:lstStyle/>
        <a:p>
          <a:endParaRPr lang="en-US" dirty="0"/>
        </a:p>
      </dgm:t>
    </dgm:pt>
    <dgm:pt modelId="{AAAA00DC-CBDB-4E11-91EF-655C1B453C6A}" type="parTrans" cxnId="{73DEFED7-1976-422F-8B2F-046EF703D884}">
      <dgm:prSet/>
      <dgm:spPr/>
      <dgm:t>
        <a:bodyPr/>
        <a:lstStyle/>
        <a:p>
          <a:endParaRPr lang="en-US"/>
        </a:p>
      </dgm:t>
    </dgm:pt>
    <dgm:pt modelId="{DCF124AE-989F-44D5-B762-247264B98FB3}" type="sibTrans" cxnId="{73DEFED7-1976-422F-8B2F-046EF703D884}">
      <dgm:prSet/>
      <dgm:spPr/>
      <dgm:t>
        <a:bodyPr/>
        <a:lstStyle/>
        <a:p>
          <a:endParaRPr lang="en-US"/>
        </a:p>
      </dgm:t>
    </dgm:pt>
    <dgm:pt modelId="{D7D681A1-8DE8-4CCC-BF12-2E4F171CB471}">
      <dgm:prSet phldrT="[Text]"/>
      <dgm:spPr>
        <a:solidFill>
          <a:schemeClr val="accent3">
            <a:lumMod val="75000"/>
          </a:schemeClr>
        </a:solidFill>
      </dgm:spPr>
      <dgm:t>
        <a:bodyPr/>
        <a:lstStyle/>
        <a:p>
          <a:r>
            <a:rPr lang="en-US" dirty="0" err="1">
              <a:solidFill>
                <a:schemeClr val="bg1"/>
              </a:solidFill>
            </a:rPr>
            <a:t>Skrining</a:t>
          </a:r>
          <a:r>
            <a:rPr lang="en-US" dirty="0">
              <a:solidFill>
                <a:schemeClr val="bg1"/>
              </a:solidFill>
            </a:rPr>
            <a:t> </a:t>
          </a:r>
          <a:r>
            <a:rPr lang="en-US" dirty="0" err="1">
              <a:solidFill>
                <a:schemeClr val="bg1"/>
              </a:solidFill>
            </a:rPr>
            <a:t>dari</a:t>
          </a:r>
          <a:r>
            <a:rPr lang="en-US" dirty="0">
              <a:solidFill>
                <a:schemeClr val="bg1"/>
              </a:solidFill>
            </a:rPr>
            <a:t> </a:t>
          </a:r>
          <a:r>
            <a:rPr lang="en-US" dirty="0" err="1">
              <a:solidFill>
                <a:schemeClr val="bg1"/>
              </a:solidFill>
            </a:rPr>
            <a:t>abstrak</a:t>
          </a:r>
          <a:r>
            <a:rPr lang="en-US" dirty="0">
              <a:solidFill>
                <a:schemeClr val="bg1"/>
              </a:solidFill>
            </a:rPr>
            <a:t> dan </a:t>
          </a:r>
          <a:r>
            <a:rPr lang="en-US" dirty="0" err="1">
              <a:solidFill>
                <a:schemeClr val="bg1"/>
              </a:solidFill>
            </a:rPr>
            <a:t>judul</a:t>
          </a:r>
          <a:r>
            <a:rPr lang="en-US" dirty="0">
              <a:solidFill>
                <a:schemeClr val="bg1"/>
              </a:solidFill>
            </a:rPr>
            <a:t> </a:t>
          </a:r>
          <a:r>
            <a:rPr lang="en-US" dirty="0" err="1">
              <a:solidFill>
                <a:schemeClr val="bg1"/>
              </a:solidFill>
            </a:rPr>
            <a:t>dari</a:t>
          </a:r>
          <a:r>
            <a:rPr lang="en-US" dirty="0">
              <a:solidFill>
                <a:schemeClr val="bg1"/>
              </a:solidFill>
            </a:rPr>
            <a:t> </a:t>
          </a:r>
          <a:r>
            <a:rPr lang="en-US" dirty="0" err="1">
              <a:solidFill>
                <a:schemeClr val="bg1"/>
              </a:solidFill>
            </a:rPr>
            <a:t>aspek</a:t>
          </a:r>
          <a:r>
            <a:rPr lang="en-US" dirty="0">
              <a:solidFill>
                <a:schemeClr val="bg1"/>
              </a:solidFill>
            </a:rPr>
            <a:t> </a:t>
          </a:r>
          <a:r>
            <a:rPr lang="en-US" dirty="0" err="1">
              <a:solidFill>
                <a:schemeClr val="bg1"/>
              </a:solidFill>
            </a:rPr>
            <a:t>relevansi</a:t>
          </a:r>
          <a:r>
            <a:rPr lang="en-US" dirty="0">
              <a:solidFill>
                <a:schemeClr val="bg1"/>
              </a:solidFill>
            </a:rPr>
            <a:t> (software: excel, end-note) (</a:t>
          </a:r>
          <a:r>
            <a:rPr lang="en-ID"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https://libguides.jcu.edu.au/systematic-review/screen</a:t>
          </a:r>
          <a:r>
            <a:rPr lang="en-ID" dirty="0">
              <a:solidFill>
                <a:schemeClr val="bg1"/>
              </a:solidFill>
            </a:rPr>
            <a:t>)</a:t>
          </a:r>
          <a:endParaRPr lang="en-US" dirty="0">
            <a:solidFill>
              <a:schemeClr val="bg1"/>
            </a:solidFill>
          </a:endParaRPr>
        </a:p>
        <a:p>
          <a:r>
            <a:rPr lang="en-US" dirty="0" err="1">
              <a:solidFill>
                <a:schemeClr val="bg1"/>
              </a:solidFill>
            </a:rPr>
            <a:t>Skrining</a:t>
          </a:r>
          <a:r>
            <a:rPr lang="en-US" dirty="0">
              <a:solidFill>
                <a:schemeClr val="bg1"/>
              </a:solidFill>
            </a:rPr>
            <a:t> </a:t>
          </a:r>
          <a:r>
            <a:rPr lang="en-US" dirty="0" err="1">
              <a:solidFill>
                <a:schemeClr val="bg1"/>
              </a:solidFill>
            </a:rPr>
            <a:t>berdasarkan</a:t>
          </a:r>
          <a:r>
            <a:rPr lang="en-US" dirty="0">
              <a:solidFill>
                <a:schemeClr val="bg1"/>
              </a:solidFill>
            </a:rPr>
            <a:t> </a:t>
          </a:r>
          <a:r>
            <a:rPr lang="en-US" dirty="0" err="1">
              <a:solidFill>
                <a:schemeClr val="bg1"/>
              </a:solidFill>
            </a:rPr>
            <a:t>kriteria</a:t>
          </a:r>
          <a:r>
            <a:rPr lang="en-US" dirty="0">
              <a:solidFill>
                <a:schemeClr val="bg1"/>
              </a:solidFill>
            </a:rPr>
            <a:t> </a:t>
          </a:r>
          <a:r>
            <a:rPr lang="en-US" dirty="0" err="1">
              <a:solidFill>
                <a:schemeClr val="bg1"/>
              </a:solidFill>
            </a:rPr>
            <a:t>inklusi</a:t>
          </a:r>
          <a:r>
            <a:rPr lang="en-US" dirty="0">
              <a:solidFill>
                <a:schemeClr val="bg1"/>
              </a:solidFill>
            </a:rPr>
            <a:t> </a:t>
          </a:r>
          <a:r>
            <a:rPr lang="en-US" dirty="0" err="1">
              <a:solidFill>
                <a:schemeClr val="bg1"/>
              </a:solidFill>
            </a:rPr>
            <a:t>atau</a:t>
          </a:r>
          <a:r>
            <a:rPr lang="en-US" dirty="0">
              <a:solidFill>
                <a:schemeClr val="bg1"/>
              </a:solidFill>
            </a:rPr>
            <a:t> </a:t>
          </a:r>
          <a:r>
            <a:rPr lang="en-US" dirty="0" err="1">
              <a:solidFill>
                <a:schemeClr val="bg1"/>
              </a:solidFill>
            </a:rPr>
            <a:t>eksklusi</a:t>
          </a:r>
          <a:r>
            <a:rPr lang="en-US" dirty="0">
              <a:solidFill>
                <a:schemeClr val="bg1"/>
              </a:solidFill>
            </a:rPr>
            <a:t> (</a:t>
          </a:r>
          <a:r>
            <a:rPr lang="en-ID"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https://libguides.jcu.edu.au/systematic-review/screen</a:t>
          </a:r>
          <a:r>
            <a:rPr lang="en-ID" dirty="0">
              <a:solidFill>
                <a:schemeClr val="bg1"/>
              </a:solidFill>
            </a:rPr>
            <a:t>)</a:t>
          </a:r>
          <a:endParaRPr lang="en-US" dirty="0">
            <a:solidFill>
              <a:schemeClr val="bg1"/>
            </a:solidFill>
          </a:endParaRPr>
        </a:p>
        <a:p>
          <a:r>
            <a:rPr lang="en-US" dirty="0" err="1">
              <a:solidFill>
                <a:schemeClr val="bg1"/>
              </a:solidFill>
            </a:rPr>
            <a:t>Mencari</a:t>
          </a:r>
          <a:r>
            <a:rPr lang="en-US" dirty="0">
              <a:solidFill>
                <a:schemeClr val="bg1"/>
              </a:solidFill>
            </a:rPr>
            <a:t> full-text (</a:t>
          </a:r>
          <a:r>
            <a:rPr lang="en-US" dirty="0" err="1">
              <a:solidFill>
                <a:schemeClr val="bg1"/>
              </a:solidFill>
            </a:rPr>
            <a:t>melalui</a:t>
          </a:r>
          <a:r>
            <a:rPr lang="en-US" dirty="0">
              <a:solidFill>
                <a:schemeClr val="bg1"/>
              </a:solidFill>
            </a:rPr>
            <a:t> google scholar, </a:t>
          </a:r>
          <a:r>
            <a:rPr lang="en-US" dirty="0" err="1">
              <a:solidFill>
                <a:schemeClr val="bg1"/>
              </a:solidFill>
            </a:rPr>
            <a:t>pubmed</a:t>
          </a:r>
          <a:r>
            <a:rPr lang="en-US" dirty="0">
              <a:solidFill>
                <a:schemeClr val="bg1"/>
              </a:solidFill>
            </a:rPr>
            <a:t>, ResearchGate, Academia.edu, LinkedIn db.) </a:t>
          </a:r>
          <a:r>
            <a:rPr lang="en-ID"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https://libguides.jcu.edu.au/systematic-review/locate</a:t>
          </a:r>
          <a:endParaRPr lang="en-US" dirty="0">
            <a:solidFill>
              <a:schemeClr val="bg1"/>
            </a:solidFill>
          </a:endParaRPr>
        </a:p>
      </dgm:t>
    </dgm:pt>
    <dgm:pt modelId="{42E2ED2A-0F81-46E1-AFF7-422E865F7CC8}" type="parTrans" cxnId="{1C19A66D-8A26-4312-832D-42CAE7EB382C}">
      <dgm:prSet/>
      <dgm:spPr/>
      <dgm:t>
        <a:bodyPr/>
        <a:lstStyle/>
        <a:p>
          <a:endParaRPr lang="en-US"/>
        </a:p>
      </dgm:t>
    </dgm:pt>
    <dgm:pt modelId="{89402113-9593-4C55-81B1-28A74CDC1B07}" type="sibTrans" cxnId="{1C19A66D-8A26-4312-832D-42CAE7EB382C}">
      <dgm:prSet/>
      <dgm:spPr/>
      <dgm:t>
        <a:bodyPr/>
        <a:lstStyle/>
        <a:p>
          <a:endParaRPr lang="en-US"/>
        </a:p>
      </dgm:t>
    </dgm:pt>
    <dgm:pt modelId="{8E06E24D-2E0D-4451-A3FA-FA303C03B069}" type="pres">
      <dgm:prSet presAssocID="{5BB987D0-A047-4439-A4ED-A5EEF200BDA9}" presName="diagram" presStyleCnt="0">
        <dgm:presLayoutVars>
          <dgm:dir/>
          <dgm:resizeHandles val="exact"/>
        </dgm:presLayoutVars>
      </dgm:prSet>
      <dgm:spPr/>
    </dgm:pt>
    <dgm:pt modelId="{2E39D74E-DEB6-47E3-997D-EE6A16A9BDD4}" type="pres">
      <dgm:prSet presAssocID="{CF0CBFE5-19C7-436B-9811-C6B0594B38D5}" presName="node" presStyleLbl="node1" presStyleIdx="0" presStyleCnt="2" custScaleX="134155" custScaleY="188421">
        <dgm:presLayoutVars>
          <dgm:bulletEnabled val="1"/>
        </dgm:presLayoutVars>
      </dgm:prSet>
      <dgm:spPr/>
    </dgm:pt>
    <dgm:pt modelId="{3DE231EB-6644-4805-9072-7C6C87B7317E}" type="pres">
      <dgm:prSet presAssocID="{DCF124AE-989F-44D5-B762-247264B98FB3}" presName="sibTrans" presStyleCnt="0"/>
      <dgm:spPr/>
    </dgm:pt>
    <dgm:pt modelId="{D8A83967-970C-431E-B21F-AE9556167441}" type="pres">
      <dgm:prSet presAssocID="{D7D681A1-8DE8-4CCC-BF12-2E4F171CB471}" presName="node" presStyleLbl="node1" presStyleIdx="1" presStyleCnt="2" custScaleX="108908" custScaleY="161300">
        <dgm:presLayoutVars>
          <dgm:bulletEnabled val="1"/>
        </dgm:presLayoutVars>
      </dgm:prSet>
      <dgm:spPr/>
    </dgm:pt>
  </dgm:ptLst>
  <dgm:cxnLst>
    <dgm:cxn modelId="{35BFBC12-7958-482B-9634-67CDB2B4B558}" type="presOf" srcId="{5BB987D0-A047-4439-A4ED-A5EEF200BDA9}" destId="{8E06E24D-2E0D-4451-A3FA-FA303C03B069}" srcOrd="0" destOrd="0" presId="urn:microsoft.com/office/officeart/2005/8/layout/default"/>
    <dgm:cxn modelId="{1C19A66D-8A26-4312-832D-42CAE7EB382C}" srcId="{5BB987D0-A047-4439-A4ED-A5EEF200BDA9}" destId="{D7D681A1-8DE8-4CCC-BF12-2E4F171CB471}" srcOrd="1" destOrd="0" parTransId="{42E2ED2A-0F81-46E1-AFF7-422E865F7CC8}" sibTransId="{89402113-9593-4C55-81B1-28A74CDC1B07}"/>
    <dgm:cxn modelId="{AE206EA7-CDC0-431B-8DFC-B61386AC89B1}" type="presOf" srcId="{CF0CBFE5-19C7-436B-9811-C6B0594B38D5}" destId="{2E39D74E-DEB6-47E3-997D-EE6A16A9BDD4}" srcOrd="0" destOrd="0" presId="urn:microsoft.com/office/officeart/2005/8/layout/default"/>
    <dgm:cxn modelId="{73DEFED7-1976-422F-8B2F-046EF703D884}" srcId="{5BB987D0-A047-4439-A4ED-A5EEF200BDA9}" destId="{CF0CBFE5-19C7-436B-9811-C6B0594B38D5}" srcOrd="0" destOrd="0" parTransId="{AAAA00DC-CBDB-4E11-91EF-655C1B453C6A}" sibTransId="{DCF124AE-989F-44D5-B762-247264B98FB3}"/>
    <dgm:cxn modelId="{47B8C6EA-E7A5-4979-A380-58DAED53FDE6}" type="presOf" srcId="{D7D681A1-8DE8-4CCC-BF12-2E4F171CB471}" destId="{D8A83967-970C-431E-B21F-AE9556167441}" srcOrd="0" destOrd="0" presId="urn:microsoft.com/office/officeart/2005/8/layout/default"/>
    <dgm:cxn modelId="{E60A0F5C-94DE-47B6-BF5E-BA255D11EFBF}" type="presParOf" srcId="{8E06E24D-2E0D-4451-A3FA-FA303C03B069}" destId="{2E39D74E-DEB6-47E3-997D-EE6A16A9BDD4}" srcOrd="0" destOrd="0" presId="urn:microsoft.com/office/officeart/2005/8/layout/default"/>
    <dgm:cxn modelId="{BD18B833-7D68-44FD-878E-482E9AE6EB88}" type="presParOf" srcId="{8E06E24D-2E0D-4451-A3FA-FA303C03B069}" destId="{3DE231EB-6644-4805-9072-7C6C87B7317E}" srcOrd="1" destOrd="0" presId="urn:microsoft.com/office/officeart/2005/8/layout/default"/>
    <dgm:cxn modelId="{86FED6D7-C991-4A1E-B37A-8FF34EBB0667}" type="presParOf" srcId="{8E06E24D-2E0D-4451-A3FA-FA303C03B069}" destId="{D8A83967-970C-431E-B21F-AE955616744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9D74E-DEB6-47E3-997D-EE6A16A9BDD4}">
      <dsp:nvSpPr>
        <dsp:cNvPr id="0" name=""/>
        <dsp:cNvSpPr/>
      </dsp:nvSpPr>
      <dsp:spPr>
        <a:xfrm>
          <a:off x="1591" y="104364"/>
          <a:ext cx="4794402" cy="4040249"/>
        </a:xfrm>
        <a:prstGeom prst="rect">
          <a:avLst/>
        </a:prstGeom>
        <a:blipFill rotWithShape="0">
          <a:blip xmlns:r="http://schemas.openxmlformats.org/officeDocument/2006/relationships" r:embed="rId1"/>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591" y="104364"/>
        <a:ext cx="4794402" cy="4040249"/>
      </dsp:txXfrm>
    </dsp:sp>
    <dsp:sp modelId="{D8A83967-970C-431E-B21F-AE9556167441}">
      <dsp:nvSpPr>
        <dsp:cNvPr id="0" name=""/>
        <dsp:cNvSpPr/>
      </dsp:nvSpPr>
      <dsp:spPr>
        <a:xfrm>
          <a:off x="5153371" y="395138"/>
          <a:ext cx="3892130" cy="3458702"/>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bg1"/>
              </a:solidFill>
            </a:rPr>
            <a:t>Skrining</a:t>
          </a:r>
          <a:r>
            <a:rPr lang="en-US" sz="1600" kern="1200" dirty="0">
              <a:solidFill>
                <a:schemeClr val="bg1"/>
              </a:solidFill>
            </a:rPr>
            <a:t> </a:t>
          </a:r>
          <a:r>
            <a:rPr lang="en-US" sz="1600" kern="1200" dirty="0" err="1">
              <a:solidFill>
                <a:schemeClr val="bg1"/>
              </a:solidFill>
            </a:rPr>
            <a:t>dari</a:t>
          </a:r>
          <a:r>
            <a:rPr lang="en-US" sz="1600" kern="1200" dirty="0">
              <a:solidFill>
                <a:schemeClr val="bg1"/>
              </a:solidFill>
            </a:rPr>
            <a:t> </a:t>
          </a:r>
          <a:r>
            <a:rPr lang="en-US" sz="1600" kern="1200" dirty="0" err="1">
              <a:solidFill>
                <a:schemeClr val="bg1"/>
              </a:solidFill>
            </a:rPr>
            <a:t>abstrak</a:t>
          </a:r>
          <a:r>
            <a:rPr lang="en-US" sz="1600" kern="1200" dirty="0">
              <a:solidFill>
                <a:schemeClr val="bg1"/>
              </a:solidFill>
            </a:rPr>
            <a:t> dan </a:t>
          </a:r>
          <a:r>
            <a:rPr lang="en-US" sz="1600" kern="1200" dirty="0" err="1">
              <a:solidFill>
                <a:schemeClr val="bg1"/>
              </a:solidFill>
            </a:rPr>
            <a:t>judul</a:t>
          </a:r>
          <a:r>
            <a:rPr lang="en-US" sz="1600" kern="1200" dirty="0">
              <a:solidFill>
                <a:schemeClr val="bg1"/>
              </a:solidFill>
            </a:rPr>
            <a:t> </a:t>
          </a:r>
          <a:r>
            <a:rPr lang="en-US" sz="1600" kern="1200" dirty="0" err="1">
              <a:solidFill>
                <a:schemeClr val="bg1"/>
              </a:solidFill>
            </a:rPr>
            <a:t>dari</a:t>
          </a:r>
          <a:r>
            <a:rPr lang="en-US" sz="1600" kern="1200" dirty="0">
              <a:solidFill>
                <a:schemeClr val="bg1"/>
              </a:solidFill>
            </a:rPr>
            <a:t> </a:t>
          </a:r>
          <a:r>
            <a:rPr lang="en-US" sz="1600" kern="1200" dirty="0" err="1">
              <a:solidFill>
                <a:schemeClr val="bg1"/>
              </a:solidFill>
            </a:rPr>
            <a:t>aspek</a:t>
          </a:r>
          <a:r>
            <a:rPr lang="en-US" sz="1600" kern="1200" dirty="0">
              <a:solidFill>
                <a:schemeClr val="bg1"/>
              </a:solidFill>
            </a:rPr>
            <a:t> </a:t>
          </a:r>
          <a:r>
            <a:rPr lang="en-US" sz="1600" kern="1200" dirty="0" err="1">
              <a:solidFill>
                <a:schemeClr val="bg1"/>
              </a:solidFill>
            </a:rPr>
            <a:t>relevansi</a:t>
          </a:r>
          <a:r>
            <a:rPr lang="en-US" sz="1600" kern="1200" dirty="0">
              <a:solidFill>
                <a:schemeClr val="bg1"/>
              </a:solidFill>
            </a:rPr>
            <a:t> (software: excel, end-note) (</a:t>
          </a:r>
          <a:r>
            <a:rPr lang="en-ID" sz="16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https://libguides.jcu.edu.au/systematic-review/screen</a:t>
          </a:r>
          <a:r>
            <a:rPr lang="en-ID" sz="1600" kern="1200" dirty="0">
              <a:solidFill>
                <a:schemeClr val="bg1"/>
              </a:solidFill>
            </a:rPr>
            <a:t>)</a:t>
          </a:r>
          <a:endParaRPr lang="en-US" sz="1600" kern="1200" dirty="0">
            <a:solidFill>
              <a:schemeClr val="bg1"/>
            </a:solidFill>
          </a:endParaRPr>
        </a:p>
        <a:p>
          <a:pPr marL="0" lvl="0" indent="0" algn="ctr" defTabSz="711200">
            <a:lnSpc>
              <a:spcPct val="90000"/>
            </a:lnSpc>
            <a:spcBef>
              <a:spcPct val="0"/>
            </a:spcBef>
            <a:spcAft>
              <a:spcPct val="35000"/>
            </a:spcAft>
            <a:buNone/>
          </a:pPr>
          <a:r>
            <a:rPr lang="en-US" sz="1600" kern="1200" dirty="0" err="1">
              <a:solidFill>
                <a:schemeClr val="bg1"/>
              </a:solidFill>
            </a:rPr>
            <a:t>Skrining</a:t>
          </a:r>
          <a:r>
            <a:rPr lang="en-US" sz="1600" kern="1200" dirty="0">
              <a:solidFill>
                <a:schemeClr val="bg1"/>
              </a:solidFill>
            </a:rPr>
            <a:t> </a:t>
          </a:r>
          <a:r>
            <a:rPr lang="en-US" sz="1600" kern="1200" dirty="0" err="1">
              <a:solidFill>
                <a:schemeClr val="bg1"/>
              </a:solidFill>
            </a:rPr>
            <a:t>berdasarkan</a:t>
          </a:r>
          <a:r>
            <a:rPr lang="en-US" sz="1600" kern="1200" dirty="0">
              <a:solidFill>
                <a:schemeClr val="bg1"/>
              </a:solidFill>
            </a:rPr>
            <a:t> </a:t>
          </a:r>
          <a:r>
            <a:rPr lang="en-US" sz="1600" kern="1200" dirty="0" err="1">
              <a:solidFill>
                <a:schemeClr val="bg1"/>
              </a:solidFill>
            </a:rPr>
            <a:t>kriteria</a:t>
          </a:r>
          <a:r>
            <a:rPr lang="en-US" sz="1600" kern="1200" dirty="0">
              <a:solidFill>
                <a:schemeClr val="bg1"/>
              </a:solidFill>
            </a:rPr>
            <a:t> </a:t>
          </a:r>
          <a:r>
            <a:rPr lang="en-US" sz="1600" kern="1200" dirty="0" err="1">
              <a:solidFill>
                <a:schemeClr val="bg1"/>
              </a:solidFill>
            </a:rPr>
            <a:t>inklusi</a:t>
          </a:r>
          <a:r>
            <a:rPr lang="en-US" sz="1600" kern="1200" dirty="0">
              <a:solidFill>
                <a:schemeClr val="bg1"/>
              </a:solidFill>
            </a:rPr>
            <a:t> </a:t>
          </a:r>
          <a:r>
            <a:rPr lang="en-US" sz="1600" kern="1200" dirty="0" err="1">
              <a:solidFill>
                <a:schemeClr val="bg1"/>
              </a:solidFill>
            </a:rPr>
            <a:t>atau</a:t>
          </a:r>
          <a:r>
            <a:rPr lang="en-US" sz="1600" kern="1200" dirty="0">
              <a:solidFill>
                <a:schemeClr val="bg1"/>
              </a:solidFill>
            </a:rPr>
            <a:t> </a:t>
          </a:r>
          <a:r>
            <a:rPr lang="en-US" sz="1600" kern="1200" dirty="0" err="1">
              <a:solidFill>
                <a:schemeClr val="bg1"/>
              </a:solidFill>
            </a:rPr>
            <a:t>eksklusi</a:t>
          </a:r>
          <a:r>
            <a:rPr lang="en-US" sz="1600" kern="1200" dirty="0">
              <a:solidFill>
                <a:schemeClr val="bg1"/>
              </a:solidFill>
            </a:rPr>
            <a:t> (</a:t>
          </a:r>
          <a:r>
            <a:rPr lang="en-ID" sz="16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https://libguides.jcu.edu.au/systematic-review/screen</a:t>
          </a:r>
          <a:r>
            <a:rPr lang="en-ID" sz="1600" kern="1200" dirty="0">
              <a:solidFill>
                <a:schemeClr val="bg1"/>
              </a:solidFill>
            </a:rPr>
            <a:t>)</a:t>
          </a:r>
          <a:endParaRPr lang="en-US" sz="1600" kern="1200" dirty="0">
            <a:solidFill>
              <a:schemeClr val="bg1"/>
            </a:solidFill>
          </a:endParaRPr>
        </a:p>
        <a:p>
          <a:pPr marL="0" lvl="0" indent="0" algn="ctr" defTabSz="711200">
            <a:lnSpc>
              <a:spcPct val="90000"/>
            </a:lnSpc>
            <a:spcBef>
              <a:spcPct val="0"/>
            </a:spcBef>
            <a:spcAft>
              <a:spcPct val="35000"/>
            </a:spcAft>
            <a:buNone/>
          </a:pPr>
          <a:r>
            <a:rPr lang="en-US" sz="1600" kern="1200" dirty="0" err="1">
              <a:solidFill>
                <a:schemeClr val="bg1"/>
              </a:solidFill>
            </a:rPr>
            <a:t>Mencari</a:t>
          </a:r>
          <a:r>
            <a:rPr lang="en-US" sz="1600" kern="1200" dirty="0">
              <a:solidFill>
                <a:schemeClr val="bg1"/>
              </a:solidFill>
            </a:rPr>
            <a:t> full-text (</a:t>
          </a:r>
          <a:r>
            <a:rPr lang="en-US" sz="1600" kern="1200" dirty="0" err="1">
              <a:solidFill>
                <a:schemeClr val="bg1"/>
              </a:solidFill>
            </a:rPr>
            <a:t>melalui</a:t>
          </a:r>
          <a:r>
            <a:rPr lang="en-US" sz="1600" kern="1200" dirty="0">
              <a:solidFill>
                <a:schemeClr val="bg1"/>
              </a:solidFill>
            </a:rPr>
            <a:t> google scholar, </a:t>
          </a:r>
          <a:r>
            <a:rPr lang="en-US" sz="1600" kern="1200" dirty="0" err="1">
              <a:solidFill>
                <a:schemeClr val="bg1"/>
              </a:solidFill>
            </a:rPr>
            <a:t>pubmed</a:t>
          </a:r>
          <a:r>
            <a:rPr lang="en-US" sz="1600" kern="1200" dirty="0">
              <a:solidFill>
                <a:schemeClr val="bg1"/>
              </a:solidFill>
            </a:rPr>
            <a:t>, ResearchGate, Academia.edu, LinkedIn db.) </a:t>
          </a:r>
          <a:r>
            <a:rPr lang="en-ID" sz="16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https://libguides.jcu.edu.au/systematic-review/locate</a:t>
          </a:r>
          <a:endParaRPr lang="en-US" sz="1600" kern="1200" dirty="0">
            <a:solidFill>
              <a:schemeClr val="bg1"/>
            </a:solidFill>
          </a:endParaRPr>
        </a:p>
      </dsp:txBody>
      <dsp:txXfrm>
        <a:off x="5153371" y="395138"/>
        <a:ext cx="3892130" cy="34587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A1E4FE27-584E-3C83-EF86-EC405D205219}"/>
            </a:ext>
          </a:extLst>
        </p:cNvPr>
        <p:cNvGrpSpPr/>
        <p:nvPr/>
      </p:nvGrpSpPr>
      <p:grpSpPr>
        <a:xfrm>
          <a:off x="0" y="0"/>
          <a:ext cx="0" cy="0"/>
          <a:chOff x="0" y="0"/>
          <a:chExt cx="0" cy="0"/>
        </a:xfrm>
      </p:grpSpPr>
      <p:sp>
        <p:nvSpPr>
          <p:cNvPr id="80" name="Google Shape;80;g26a0fb1933f_0_0:notes">
            <a:extLst>
              <a:ext uri="{FF2B5EF4-FFF2-40B4-BE49-F238E27FC236}">
                <a16:creationId xmlns:a16="http://schemas.microsoft.com/office/drawing/2014/main" id="{1850D652-1B28-F78F-8193-9757C394E4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6a0fb1933f_0_0:notes">
            <a:extLst>
              <a:ext uri="{FF2B5EF4-FFF2-40B4-BE49-F238E27FC236}">
                <a16:creationId xmlns:a16="http://schemas.microsoft.com/office/drawing/2014/main" id="{78352019-F4B2-5095-EFD9-C2BC71DC34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598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743D18E1-9682-A084-7A44-6018D9C32584}"/>
            </a:ext>
          </a:extLst>
        </p:cNvPr>
        <p:cNvGrpSpPr/>
        <p:nvPr/>
      </p:nvGrpSpPr>
      <p:grpSpPr>
        <a:xfrm>
          <a:off x="0" y="0"/>
          <a:ext cx="0" cy="0"/>
          <a:chOff x="0" y="0"/>
          <a:chExt cx="0" cy="0"/>
        </a:xfrm>
      </p:grpSpPr>
      <p:sp>
        <p:nvSpPr>
          <p:cNvPr id="80" name="Google Shape;80;g26a0fb1933f_0_0:notes">
            <a:extLst>
              <a:ext uri="{FF2B5EF4-FFF2-40B4-BE49-F238E27FC236}">
                <a16:creationId xmlns:a16="http://schemas.microsoft.com/office/drawing/2014/main" id="{D98AF744-79AF-A2D1-8960-B154343AAA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6a0fb1933f_0_0:notes">
            <a:extLst>
              <a:ext uri="{FF2B5EF4-FFF2-40B4-BE49-F238E27FC236}">
                <a16:creationId xmlns:a16="http://schemas.microsoft.com/office/drawing/2014/main" id="{5F9FA791-148C-AD85-51AF-9F3DA48582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6739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9B3C7DF1-B92C-2F1B-04F0-633A66C19254}"/>
            </a:ext>
          </a:extLst>
        </p:cNvPr>
        <p:cNvGrpSpPr/>
        <p:nvPr/>
      </p:nvGrpSpPr>
      <p:grpSpPr>
        <a:xfrm>
          <a:off x="0" y="0"/>
          <a:ext cx="0" cy="0"/>
          <a:chOff x="0" y="0"/>
          <a:chExt cx="0" cy="0"/>
        </a:xfrm>
      </p:grpSpPr>
      <p:sp>
        <p:nvSpPr>
          <p:cNvPr id="80" name="Google Shape;80;g26a0fb1933f_0_0:notes">
            <a:extLst>
              <a:ext uri="{FF2B5EF4-FFF2-40B4-BE49-F238E27FC236}">
                <a16:creationId xmlns:a16="http://schemas.microsoft.com/office/drawing/2014/main" id="{F603E1A4-6AEE-C622-0C1E-65CC2E9885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6a0fb1933f_0_0:notes">
            <a:extLst>
              <a:ext uri="{FF2B5EF4-FFF2-40B4-BE49-F238E27FC236}">
                <a16:creationId xmlns:a16="http://schemas.microsoft.com/office/drawing/2014/main" id="{96939304-F040-72C7-E9AF-02244AF4F7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6728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1B9FEC3E-DAF3-54CC-9411-9C94BA1C2A21}"/>
            </a:ext>
          </a:extLst>
        </p:cNvPr>
        <p:cNvGrpSpPr/>
        <p:nvPr/>
      </p:nvGrpSpPr>
      <p:grpSpPr>
        <a:xfrm>
          <a:off x="0" y="0"/>
          <a:ext cx="0" cy="0"/>
          <a:chOff x="0" y="0"/>
          <a:chExt cx="0" cy="0"/>
        </a:xfrm>
      </p:grpSpPr>
      <p:sp>
        <p:nvSpPr>
          <p:cNvPr id="80" name="Google Shape;80;g26a0fb1933f_0_0:notes">
            <a:extLst>
              <a:ext uri="{FF2B5EF4-FFF2-40B4-BE49-F238E27FC236}">
                <a16:creationId xmlns:a16="http://schemas.microsoft.com/office/drawing/2014/main" id="{A3B54E68-5C4D-AC72-0E67-E044616CAE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6a0fb1933f_0_0:notes">
            <a:extLst>
              <a:ext uri="{FF2B5EF4-FFF2-40B4-BE49-F238E27FC236}">
                <a16:creationId xmlns:a16="http://schemas.microsoft.com/office/drawing/2014/main" id="{B291A830-141E-F352-6879-4E35D8EB95D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3469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E591DAFC-4660-ECDA-1872-C5FA0A18F3C2}"/>
            </a:ext>
          </a:extLst>
        </p:cNvPr>
        <p:cNvGrpSpPr/>
        <p:nvPr/>
      </p:nvGrpSpPr>
      <p:grpSpPr>
        <a:xfrm>
          <a:off x="0" y="0"/>
          <a:ext cx="0" cy="0"/>
          <a:chOff x="0" y="0"/>
          <a:chExt cx="0" cy="0"/>
        </a:xfrm>
      </p:grpSpPr>
      <p:sp>
        <p:nvSpPr>
          <p:cNvPr id="80" name="Google Shape;80;g26a0fb1933f_0_0:notes">
            <a:extLst>
              <a:ext uri="{FF2B5EF4-FFF2-40B4-BE49-F238E27FC236}">
                <a16:creationId xmlns:a16="http://schemas.microsoft.com/office/drawing/2014/main" id="{0372E0ED-0265-D59F-F307-504CFAF312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6a0fb1933f_0_0:notes">
            <a:extLst>
              <a:ext uri="{FF2B5EF4-FFF2-40B4-BE49-F238E27FC236}">
                <a16:creationId xmlns:a16="http://schemas.microsoft.com/office/drawing/2014/main" id="{B93B6785-3B0E-1E06-B668-AFB1BF2C27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78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F87BA625-7E15-48D5-B986-47DF3CCA82D0}"/>
            </a:ext>
          </a:extLst>
        </p:cNvPr>
        <p:cNvGrpSpPr/>
        <p:nvPr/>
      </p:nvGrpSpPr>
      <p:grpSpPr>
        <a:xfrm>
          <a:off x="0" y="0"/>
          <a:ext cx="0" cy="0"/>
          <a:chOff x="0" y="0"/>
          <a:chExt cx="0" cy="0"/>
        </a:xfrm>
      </p:grpSpPr>
      <p:sp>
        <p:nvSpPr>
          <p:cNvPr id="80" name="Google Shape;80;g26a0fb1933f_0_0:notes">
            <a:extLst>
              <a:ext uri="{FF2B5EF4-FFF2-40B4-BE49-F238E27FC236}">
                <a16:creationId xmlns:a16="http://schemas.microsoft.com/office/drawing/2014/main" id="{00BD5E2D-1B95-F09C-A9E6-774566F2D2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6a0fb1933f_0_0:notes">
            <a:extLst>
              <a:ext uri="{FF2B5EF4-FFF2-40B4-BE49-F238E27FC236}">
                <a16:creationId xmlns:a16="http://schemas.microsoft.com/office/drawing/2014/main" id="{46C13BD1-4764-8F54-24B6-CCD41F944F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1559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A06295D4-754F-FB04-283A-7514A3FDC5D1}"/>
            </a:ext>
          </a:extLst>
        </p:cNvPr>
        <p:cNvGrpSpPr/>
        <p:nvPr/>
      </p:nvGrpSpPr>
      <p:grpSpPr>
        <a:xfrm>
          <a:off x="0" y="0"/>
          <a:ext cx="0" cy="0"/>
          <a:chOff x="0" y="0"/>
          <a:chExt cx="0" cy="0"/>
        </a:xfrm>
      </p:grpSpPr>
      <p:sp>
        <p:nvSpPr>
          <p:cNvPr id="80" name="Google Shape;80;g26a0fb1933f_0_0:notes">
            <a:extLst>
              <a:ext uri="{FF2B5EF4-FFF2-40B4-BE49-F238E27FC236}">
                <a16:creationId xmlns:a16="http://schemas.microsoft.com/office/drawing/2014/main" id="{6F4034E6-655D-C17E-1D42-46F7351A00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6a0fb1933f_0_0:notes">
            <a:extLst>
              <a:ext uri="{FF2B5EF4-FFF2-40B4-BE49-F238E27FC236}">
                <a16:creationId xmlns:a16="http://schemas.microsoft.com/office/drawing/2014/main" id="{6B9B975E-8355-4D22-AA3C-4C2A126694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3342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A8DC30E3-2D63-31E9-2071-D6281E5125DD}"/>
            </a:ext>
          </a:extLst>
        </p:cNvPr>
        <p:cNvGrpSpPr/>
        <p:nvPr/>
      </p:nvGrpSpPr>
      <p:grpSpPr>
        <a:xfrm>
          <a:off x="0" y="0"/>
          <a:ext cx="0" cy="0"/>
          <a:chOff x="0" y="0"/>
          <a:chExt cx="0" cy="0"/>
        </a:xfrm>
      </p:grpSpPr>
      <p:sp>
        <p:nvSpPr>
          <p:cNvPr id="80" name="Google Shape;80;g26a0fb1933f_0_0:notes">
            <a:extLst>
              <a:ext uri="{FF2B5EF4-FFF2-40B4-BE49-F238E27FC236}">
                <a16:creationId xmlns:a16="http://schemas.microsoft.com/office/drawing/2014/main" id="{370C33CE-1676-53C0-D33E-D6D15A626D3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6a0fb1933f_0_0:notes">
            <a:extLst>
              <a:ext uri="{FF2B5EF4-FFF2-40B4-BE49-F238E27FC236}">
                <a16:creationId xmlns:a16="http://schemas.microsoft.com/office/drawing/2014/main" id="{2B91A9B3-58D2-DE98-5F3D-2B5600864D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679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2520F7B4-60EA-ADC6-409F-1AF969318D3E}"/>
            </a:ext>
          </a:extLst>
        </p:cNvPr>
        <p:cNvGrpSpPr/>
        <p:nvPr/>
      </p:nvGrpSpPr>
      <p:grpSpPr>
        <a:xfrm>
          <a:off x="0" y="0"/>
          <a:ext cx="0" cy="0"/>
          <a:chOff x="0" y="0"/>
          <a:chExt cx="0" cy="0"/>
        </a:xfrm>
      </p:grpSpPr>
      <p:sp>
        <p:nvSpPr>
          <p:cNvPr id="80" name="Google Shape;80;g26a0fb1933f_0_0:notes">
            <a:extLst>
              <a:ext uri="{FF2B5EF4-FFF2-40B4-BE49-F238E27FC236}">
                <a16:creationId xmlns:a16="http://schemas.microsoft.com/office/drawing/2014/main" id="{D822D095-E2D6-940C-63CA-E154F540C8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6a0fb1933f_0_0:notes">
            <a:extLst>
              <a:ext uri="{FF2B5EF4-FFF2-40B4-BE49-F238E27FC236}">
                <a16:creationId xmlns:a16="http://schemas.microsoft.com/office/drawing/2014/main" id="{22F52F87-8B93-F5F5-4113-7D7E9FB2A5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24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EDD2B314-09F5-F243-9C9E-5029DAFE4176}"/>
            </a:ext>
          </a:extLst>
        </p:cNvPr>
        <p:cNvGrpSpPr/>
        <p:nvPr/>
      </p:nvGrpSpPr>
      <p:grpSpPr>
        <a:xfrm>
          <a:off x="0" y="0"/>
          <a:ext cx="0" cy="0"/>
          <a:chOff x="0" y="0"/>
          <a:chExt cx="0" cy="0"/>
        </a:xfrm>
      </p:grpSpPr>
      <p:sp>
        <p:nvSpPr>
          <p:cNvPr id="71" name="Google Shape;71;g2bc8f0dbb16_0_57:notes">
            <a:extLst>
              <a:ext uri="{FF2B5EF4-FFF2-40B4-BE49-F238E27FC236}">
                <a16:creationId xmlns:a16="http://schemas.microsoft.com/office/drawing/2014/main" id="{AF030584-2BBC-3B36-F408-EEF4A2D43B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bc8f0dbb16_0_57:notes">
            <a:extLst>
              <a:ext uri="{FF2B5EF4-FFF2-40B4-BE49-F238E27FC236}">
                <a16:creationId xmlns:a16="http://schemas.microsoft.com/office/drawing/2014/main" id="{5C5DC4B5-DC02-A8DE-FD51-2E6462B4C6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55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3465E155-9088-0D0B-7E90-3BA5E8AB0010}"/>
            </a:ext>
          </a:extLst>
        </p:cNvPr>
        <p:cNvGrpSpPr/>
        <p:nvPr/>
      </p:nvGrpSpPr>
      <p:grpSpPr>
        <a:xfrm>
          <a:off x="0" y="0"/>
          <a:ext cx="0" cy="0"/>
          <a:chOff x="0" y="0"/>
          <a:chExt cx="0" cy="0"/>
        </a:xfrm>
      </p:grpSpPr>
      <p:sp>
        <p:nvSpPr>
          <p:cNvPr id="80" name="Google Shape;80;g26a0fb1933f_0_0:notes">
            <a:extLst>
              <a:ext uri="{FF2B5EF4-FFF2-40B4-BE49-F238E27FC236}">
                <a16:creationId xmlns:a16="http://schemas.microsoft.com/office/drawing/2014/main" id="{E3BB05CE-2988-8CBF-7FCD-95B41ACAD5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6a0fb1933f_0_0:notes">
            <a:extLst>
              <a:ext uri="{FF2B5EF4-FFF2-40B4-BE49-F238E27FC236}">
                <a16:creationId xmlns:a16="http://schemas.microsoft.com/office/drawing/2014/main" id="{0F230E99-2814-CD66-607A-8B8713F7DB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128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1B1901D5-5D7D-6FB5-24E7-76554D68A0FD}"/>
            </a:ext>
          </a:extLst>
        </p:cNvPr>
        <p:cNvGrpSpPr/>
        <p:nvPr/>
      </p:nvGrpSpPr>
      <p:grpSpPr>
        <a:xfrm>
          <a:off x="0" y="0"/>
          <a:ext cx="0" cy="0"/>
          <a:chOff x="0" y="0"/>
          <a:chExt cx="0" cy="0"/>
        </a:xfrm>
      </p:grpSpPr>
      <p:sp>
        <p:nvSpPr>
          <p:cNvPr id="80" name="Google Shape;80;g26a0fb1933f_0_0:notes">
            <a:extLst>
              <a:ext uri="{FF2B5EF4-FFF2-40B4-BE49-F238E27FC236}">
                <a16:creationId xmlns:a16="http://schemas.microsoft.com/office/drawing/2014/main" id="{03AE8C50-6DC9-3605-F5F1-290B3A8B20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6a0fb1933f_0_0:notes">
            <a:extLst>
              <a:ext uri="{FF2B5EF4-FFF2-40B4-BE49-F238E27FC236}">
                <a16:creationId xmlns:a16="http://schemas.microsoft.com/office/drawing/2014/main" id="{2F697B67-79ED-26A1-D8C4-DCCCAF509B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653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42A3579E-0AE2-D628-873A-993AFF634EED}"/>
            </a:ext>
          </a:extLst>
        </p:cNvPr>
        <p:cNvGrpSpPr/>
        <p:nvPr/>
      </p:nvGrpSpPr>
      <p:grpSpPr>
        <a:xfrm>
          <a:off x="0" y="0"/>
          <a:ext cx="0" cy="0"/>
          <a:chOff x="0" y="0"/>
          <a:chExt cx="0" cy="0"/>
        </a:xfrm>
      </p:grpSpPr>
      <p:sp>
        <p:nvSpPr>
          <p:cNvPr id="80" name="Google Shape;80;g26a0fb1933f_0_0:notes">
            <a:extLst>
              <a:ext uri="{FF2B5EF4-FFF2-40B4-BE49-F238E27FC236}">
                <a16:creationId xmlns:a16="http://schemas.microsoft.com/office/drawing/2014/main" id="{237734C7-E269-401A-565F-163AF1ABDC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6a0fb1933f_0_0:notes">
            <a:extLst>
              <a:ext uri="{FF2B5EF4-FFF2-40B4-BE49-F238E27FC236}">
                <a16:creationId xmlns:a16="http://schemas.microsoft.com/office/drawing/2014/main" id="{1D02E678-8F7E-0235-24D0-F85BBEEFDC9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6432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6EB17D62-2665-2A4E-7544-1FCA7B6E0A21}"/>
            </a:ext>
          </a:extLst>
        </p:cNvPr>
        <p:cNvGrpSpPr/>
        <p:nvPr/>
      </p:nvGrpSpPr>
      <p:grpSpPr>
        <a:xfrm>
          <a:off x="0" y="0"/>
          <a:ext cx="0" cy="0"/>
          <a:chOff x="0" y="0"/>
          <a:chExt cx="0" cy="0"/>
        </a:xfrm>
      </p:grpSpPr>
      <p:sp>
        <p:nvSpPr>
          <p:cNvPr id="80" name="Google Shape;80;g26a0fb1933f_0_0:notes">
            <a:extLst>
              <a:ext uri="{FF2B5EF4-FFF2-40B4-BE49-F238E27FC236}">
                <a16:creationId xmlns:a16="http://schemas.microsoft.com/office/drawing/2014/main" id="{9634752E-3AFD-53F0-9BCC-A90A9B1960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6a0fb1933f_0_0:notes">
            <a:extLst>
              <a:ext uri="{FF2B5EF4-FFF2-40B4-BE49-F238E27FC236}">
                <a16:creationId xmlns:a16="http://schemas.microsoft.com/office/drawing/2014/main" id="{A9347066-056D-4645-BEE2-FC09CCD25D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1052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BF4AC081-91FE-55F1-6A49-4E8FEDB43E26}"/>
            </a:ext>
          </a:extLst>
        </p:cNvPr>
        <p:cNvGrpSpPr/>
        <p:nvPr/>
      </p:nvGrpSpPr>
      <p:grpSpPr>
        <a:xfrm>
          <a:off x="0" y="0"/>
          <a:ext cx="0" cy="0"/>
          <a:chOff x="0" y="0"/>
          <a:chExt cx="0" cy="0"/>
        </a:xfrm>
      </p:grpSpPr>
      <p:sp>
        <p:nvSpPr>
          <p:cNvPr id="80" name="Google Shape;80;g26a0fb1933f_0_0:notes">
            <a:extLst>
              <a:ext uri="{FF2B5EF4-FFF2-40B4-BE49-F238E27FC236}">
                <a16:creationId xmlns:a16="http://schemas.microsoft.com/office/drawing/2014/main" id="{83D94428-7DDA-A868-BD38-52666D6151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6a0fb1933f_0_0:notes">
            <a:extLst>
              <a:ext uri="{FF2B5EF4-FFF2-40B4-BE49-F238E27FC236}">
                <a16:creationId xmlns:a16="http://schemas.microsoft.com/office/drawing/2014/main" id="{5ECF4742-CA1C-61F2-4AA9-B38DF472B3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9995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2004E702-FEA4-601E-30F5-B02C0FD781A8}"/>
            </a:ext>
          </a:extLst>
        </p:cNvPr>
        <p:cNvGrpSpPr/>
        <p:nvPr/>
      </p:nvGrpSpPr>
      <p:grpSpPr>
        <a:xfrm>
          <a:off x="0" y="0"/>
          <a:ext cx="0" cy="0"/>
          <a:chOff x="0" y="0"/>
          <a:chExt cx="0" cy="0"/>
        </a:xfrm>
      </p:grpSpPr>
      <p:sp>
        <p:nvSpPr>
          <p:cNvPr id="80" name="Google Shape;80;g26a0fb1933f_0_0:notes">
            <a:extLst>
              <a:ext uri="{FF2B5EF4-FFF2-40B4-BE49-F238E27FC236}">
                <a16:creationId xmlns:a16="http://schemas.microsoft.com/office/drawing/2014/main" id="{AE208952-CED9-6050-7A9E-C15D7ABDA2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6a0fb1933f_0_0:notes">
            <a:extLst>
              <a:ext uri="{FF2B5EF4-FFF2-40B4-BE49-F238E27FC236}">
                <a16:creationId xmlns:a16="http://schemas.microsoft.com/office/drawing/2014/main" id="{E747CE9F-218F-1BA6-E551-19DA716A91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0050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1CBA5DB3-80ED-E1D0-9F82-899EE374E065}"/>
            </a:ext>
          </a:extLst>
        </p:cNvPr>
        <p:cNvGrpSpPr/>
        <p:nvPr/>
      </p:nvGrpSpPr>
      <p:grpSpPr>
        <a:xfrm>
          <a:off x="0" y="0"/>
          <a:ext cx="0" cy="0"/>
          <a:chOff x="0" y="0"/>
          <a:chExt cx="0" cy="0"/>
        </a:xfrm>
      </p:grpSpPr>
      <p:sp>
        <p:nvSpPr>
          <p:cNvPr id="80" name="Google Shape;80;g26a0fb1933f_0_0:notes">
            <a:extLst>
              <a:ext uri="{FF2B5EF4-FFF2-40B4-BE49-F238E27FC236}">
                <a16:creationId xmlns:a16="http://schemas.microsoft.com/office/drawing/2014/main" id="{D782F27D-F1AA-C6EC-8A18-B24C74B986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6a0fb1933f_0_0:notes">
            <a:extLst>
              <a:ext uri="{FF2B5EF4-FFF2-40B4-BE49-F238E27FC236}">
                <a16:creationId xmlns:a16="http://schemas.microsoft.com/office/drawing/2014/main" id="{2FD5AA6C-5E8D-B0F8-0FD8-6D4EE2175A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5110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 Point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1583408" y="771551"/>
            <a:ext cx="7165418" cy="252028"/>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1619416" y="699543"/>
            <a:ext cx="1620320" cy="36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12" name="円/楕円 11"/>
          <p:cNvSpPr/>
          <p:nvPr userDrawn="1"/>
        </p:nvSpPr>
        <p:spPr>
          <a:xfrm>
            <a:off x="3125657" y="3014618"/>
            <a:ext cx="834961" cy="834889"/>
          </a:xfrm>
          <a:prstGeom prst="ellipse">
            <a:avLst/>
          </a:prstGeom>
          <a:solidFill>
            <a:schemeClr val="accent5"/>
          </a:solidFill>
          <a:ln w="152400">
            <a:noFill/>
          </a:ln>
          <a:effectLst>
            <a:outerShdw dist="101600" dir="27000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13" name="円/楕円 12"/>
          <p:cNvSpPr/>
          <p:nvPr userDrawn="1"/>
        </p:nvSpPr>
        <p:spPr>
          <a:xfrm>
            <a:off x="5183384" y="1848258"/>
            <a:ext cx="834961" cy="834889"/>
          </a:xfrm>
          <a:prstGeom prst="ellipse">
            <a:avLst/>
          </a:prstGeom>
          <a:solidFill>
            <a:schemeClr val="accent3"/>
          </a:solidFill>
          <a:ln w="152400">
            <a:noFill/>
          </a:ln>
          <a:effectLst>
            <a:outerShdw dist="101600" dir="27000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14" name="円/楕円 13"/>
          <p:cNvSpPr/>
          <p:nvPr userDrawn="1"/>
        </p:nvSpPr>
        <p:spPr>
          <a:xfrm>
            <a:off x="5183384" y="3014618"/>
            <a:ext cx="834961" cy="834889"/>
          </a:xfrm>
          <a:prstGeom prst="ellipse">
            <a:avLst/>
          </a:prstGeom>
          <a:solidFill>
            <a:schemeClr val="accent2"/>
          </a:solidFill>
          <a:ln w="152400">
            <a:noFill/>
          </a:ln>
          <a:effectLst>
            <a:outerShdw dist="101600" dir="270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11" name="円/楕円 10"/>
          <p:cNvSpPr/>
          <p:nvPr userDrawn="1"/>
        </p:nvSpPr>
        <p:spPr>
          <a:xfrm>
            <a:off x="3125657" y="1848258"/>
            <a:ext cx="834961" cy="834889"/>
          </a:xfrm>
          <a:prstGeom prst="ellipse">
            <a:avLst/>
          </a:prstGeom>
          <a:solidFill>
            <a:schemeClr val="accent6"/>
          </a:solidFill>
          <a:ln w="152400">
            <a:noFill/>
          </a:ln>
          <a:effectLst>
            <a:outerShdw dist="101600" dir="2700000" algn="tl" rotWithShape="0">
              <a:schemeClr val="accent6">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10" name="円/楕円 9"/>
          <p:cNvSpPr/>
          <p:nvPr userDrawn="1"/>
        </p:nvSpPr>
        <p:spPr>
          <a:xfrm>
            <a:off x="4154520" y="3637713"/>
            <a:ext cx="834961" cy="834889"/>
          </a:xfrm>
          <a:prstGeom prst="ellipse">
            <a:avLst/>
          </a:prstGeom>
          <a:solidFill>
            <a:schemeClr val="accent4"/>
          </a:solidFill>
          <a:ln w="152400">
            <a:noFill/>
          </a:ln>
          <a:effectLst>
            <a:outerShdw dist="101600" dir="27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9" name="円/楕円 8"/>
          <p:cNvSpPr/>
          <p:nvPr userDrawn="1"/>
        </p:nvSpPr>
        <p:spPr>
          <a:xfrm>
            <a:off x="4154520" y="1239227"/>
            <a:ext cx="834961" cy="834889"/>
          </a:xfrm>
          <a:prstGeom prst="ellipse">
            <a:avLst/>
          </a:prstGeom>
          <a:solidFill>
            <a:schemeClr val="accent1"/>
          </a:solidFill>
          <a:ln w="152400">
            <a:noFill/>
          </a:ln>
          <a:effectLst>
            <a:outerShdw dist="101600" dir="27000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5" name="円/楕円 4"/>
          <p:cNvSpPr/>
          <p:nvPr userDrawn="1"/>
        </p:nvSpPr>
        <p:spPr>
          <a:xfrm>
            <a:off x="3695426" y="1979529"/>
            <a:ext cx="1753149" cy="1752997"/>
          </a:xfrm>
          <a:prstGeom prst="ellipse">
            <a:avLst/>
          </a:prstGeom>
          <a:solidFill>
            <a:schemeClr val="tx2"/>
          </a:solidFill>
          <a:ln w="76200">
            <a:noFill/>
          </a:ln>
          <a:effectLst>
            <a:outerShdw dist="114300" dir="2700000" algn="tl" rotWithShape="0">
              <a:schemeClr val="tx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16" name="テキスト プレースホルダー 6"/>
          <p:cNvSpPr>
            <a:spLocks noGrp="1"/>
          </p:cNvSpPr>
          <p:nvPr userDrawn="1">
            <p:ph type="body" sz="quarter" idx="21" hasCustomPrompt="1"/>
          </p:nvPr>
        </p:nvSpPr>
        <p:spPr>
          <a:xfrm>
            <a:off x="6553796" y="1285121"/>
            <a:ext cx="2391422" cy="360040"/>
          </a:xfrm>
        </p:spPr>
        <p:txBody>
          <a:bodyPr anchor="b">
            <a:noAutofit/>
          </a:bodyPr>
          <a:lstStyle>
            <a:lvl1pPr algn="l">
              <a:defRPr sz="14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userDrawn="1">
            <p:ph type="body" sz="quarter" idx="24" hasCustomPrompt="1"/>
          </p:nvPr>
        </p:nvSpPr>
        <p:spPr>
          <a:xfrm>
            <a:off x="6553796" y="1662943"/>
            <a:ext cx="2401674" cy="611661"/>
          </a:xfrm>
        </p:spPr>
        <p:txBody>
          <a:bodyPr anchor="t">
            <a:noAutofit/>
          </a:bodyPr>
          <a:lstStyle>
            <a:lvl1pPr algn="l">
              <a:defRPr sz="900" i="0" baseline="0">
                <a:solidFill>
                  <a:schemeClr val="tx2"/>
                </a:solidFill>
                <a:latin typeface="+mn-lt"/>
              </a:defRPr>
            </a:lvl1pPr>
          </a:lstStyle>
          <a:p>
            <a:pPr lvl="0"/>
            <a:r>
              <a:rPr kumimoji="1" lang="en-US" altLang="ja-JP" dirty="0"/>
              <a:t>Text goes here</a:t>
            </a:r>
            <a:endParaRPr kumimoji="1" lang="ja-JP" altLang="en-US" dirty="0"/>
          </a:p>
        </p:txBody>
      </p:sp>
      <p:sp>
        <p:nvSpPr>
          <p:cNvPr id="18" name="正方形/長方形 17"/>
          <p:cNvSpPr/>
          <p:nvPr userDrawn="1"/>
        </p:nvSpPr>
        <p:spPr>
          <a:xfrm>
            <a:off x="6626374" y="1614239"/>
            <a:ext cx="1620320" cy="36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endParaRPr kumimoji="1" lang="ja-JP" altLang="en-US" sz="900"/>
          </a:p>
        </p:txBody>
      </p:sp>
      <p:sp>
        <p:nvSpPr>
          <p:cNvPr id="22" name="テキスト プレースホルダー 6"/>
          <p:cNvSpPr>
            <a:spLocks noGrp="1"/>
          </p:cNvSpPr>
          <p:nvPr userDrawn="1">
            <p:ph type="body" sz="quarter" idx="25" hasCustomPrompt="1"/>
          </p:nvPr>
        </p:nvSpPr>
        <p:spPr>
          <a:xfrm>
            <a:off x="6553796" y="2422653"/>
            <a:ext cx="2391422" cy="360040"/>
          </a:xfrm>
        </p:spPr>
        <p:txBody>
          <a:bodyPr anchor="b">
            <a:noAutofit/>
          </a:bodyPr>
          <a:lstStyle>
            <a:lvl1pPr algn="l">
              <a:defRPr sz="14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userDrawn="1">
            <p:ph type="body" sz="quarter" idx="26" hasCustomPrompt="1"/>
          </p:nvPr>
        </p:nvSpPr>
        <p:spPr>
          <a:xfrm>
            <a:off x="6553796" y="2800475"/>
            <a:ext cx="2401674" cy="611661"/>
          </a:xfrm>
        </p:spPr>
        <p:txBody>
          <a:bodyPr anchor="t">
            <a:noAutofit/>
          </a:bodyPr>
          <a:lstStyle>
            <a:lvl1pPr algn="l">
              <a:defRPr sz="9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6626374" y="2751771"/>
            <a:ext cx="1620320" cy="360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endParaRPr kumimoji="1" lang="ja-JP" altLang="en-US" sz="900"/>
          </a:p>
        </p:txBody>
      </p:sp>
      <p:sp>
        <p:nvSpPr>
          <p:cNvPr id="25" name="テキスト プレースホルダー 6"/>
          <p:cNvSpPr>
            <a:spLocks noGrp="1"/>
          </p:cNvSpPr>
          <p:nvPr userDrawn="1">
            <p:ph type="body" sz="quarter" idx="27" hasCustomPrompt="1"/>
          </p:nvPr>
        </p:nvSpPr>
        <p:spPr>
          <a:xfrm>
            <a:off x="6553796" y="3560187"/>
            <a:ext cx="2391422" cy="360040"/>
          </a:xfrm>
        </p:spPr>
        <p:txBody>
          <a:bodyPr anchor="b">
            <a:noAutofit/>
          </a:bodyPr>
          <a:lstStyle>
            <a:lvl1pPr algn="l">
              <a:defRPr sz="14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userDrawn="1">
            <p:ph type="body" sz="quarter" idx="28" hasCustomPrompt="1"/>
          </p:nvPr>
        </p:nvSpPr>
        <p:spPr>
          <a:xfrm>
            <a:off x="6553796" y="3938008"/>
            <a:ext cx="2401674" cy="611661"/>
          </a:xfrm>
        </p:spPr>
        <p:txBody>
          <a:bodyPr anchor="t">
            <a:noAutofit/>
          </a:bodyPr>
          <a:lstStyle>
            <a:lvl1pPr algn="l">
              <a:defRPr sz="9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6626374" y="3889305"/>
            <a:ext cx="1620320" cy="36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endParaRPr kumimoji="1" lang="ja-JP" altLang="en-US" sz="900"/>
          </a:p>
        </p:txBody>
      </p:sp>
      <p:sp>
        <p:nvSpPr>
          <p:cNvPr id="28" name="テキスト プレースホルダー 6"/>
          <p:cNvSpPr>
            <a:spLocks noGrp="1"/>
          </p:cNvSpPr>
          <p:nvPr userDrawn="1">
            <p:ph type="body" sz="quarter" idx="29" hasCustomPrompt="1"/>
          </p:nvPr>
        </p:nvSpPr>
        <p:spPr>
          <a:xfrm>
            <a:off x="368956" y="1286715"/>
            <a:ext cx="2391422" cy="360040"/>
          </a:xfrm>
        </p:spPr>
        <p:txBody>
          <a:bodyPr anchor="b">
            <a:noAutofit/>
          </a:bodyPr>
          <a:lstStyle>
            <a:lvl1pPr algn="r">
              <a:defRPr sz="14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userDrawn="1">
            <p:ph type="body" sz="quarter" idx="30" hasCustomPrompt="1"/>
          </p:nvPr>
        </p:nvSpPr>
        <p:spPr>
          <a:xfrm>
            <a:off x="358704" y="1664537"/>
            <a:ext cx="2401674" cy="611661"/>
          </a:xfrm>
        </p:spPr>
        <p:txBody>
          <a:bodyPr anchor="t">
            <a:noAutofit/>
          </a:bodyPr>
          <a:lstStyle>
            <a:lvl1pPr algn="r">
              <a:defRPr sz="9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074739" y="1615833"/>
            <a:ext cx="1620320" cy="36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kumimoji="1" lang="ja-JP" altLang="en-US" sz="900"/>
          </a:p>
        </p:txBody>
      </p:sp>
      <p:sp>
        <p:nvSpPr>
          <p:cNvPr id="31" name="テキスト プレースホルダー 6"/>
          <p:cNvSpPr>
            <a:spLocks noGrp="1"/>
          </p:cNvSpPr>
          <p:nvPr userDrawn="1">
            <p:ph type="body" sz="quarter" idx="31" hasCustomPrompt="1"/>
          </p:nvPr>
        </p:nvSpPr>
        <p:spPr>
          <a:xfrm>
            <a:off x="368956" y="2424247"/>
            <a:ext cx="2391422" cy="360040"/>
          </a:xfrm>
        </p:spPr>
        <p:txBody>
          <a:bodyPr anchor="b">
            <a:noAutofit/>
          </a:bodyPr>
          <a:lstStyle>
            <a:lvl1pPr algn="r">
              <a:defRPr sz="14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32" hasCustomPrompt="1"/>
          </p:nvPr>
        </p:nvSpPr>
        <p:spPr>
          <a:xfrm>
            <a:off x="358704" y="2802069"/>
            <a:ext cx="2401674" cy="611661"/>
          </a:xfrm>
        </p:spPr>
        <p:txBody>
          <a:bodyPr anchor="t">
            <a:noAutofit/>
          </a:bodyPr>
          <a:lstStyle>
            <a:lvl1pPr algn="r">
              <a:defRPr sz="9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1074739" y="2753366"/>
            <a:ext cx="1620320" cy="36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kumimoji="1" lang="ja-JP" altLang="en-US" sz="900"/>
          </a:p>
        </p:txBody>
      </p:sp>
      <p:sp>
        <p:nvSpPr>
          <p:cNvPr id="34" name="テキスト プレースホルダー 6"/>
          <p:cNvSpPr>
            <a:spLocks noGrp="1"/>
          </p:cNvSpPr>
          <p:nvPr userDrawn="1">
            <p:ph type="body" sz="quarter" idx="33" hasCustomPrompt="1"/>
          </p:nvPr>
        </p:nvSpPr>
        <p:spPr>
          <a:xfrm>
            <a:off x="368956" y="3561780"/>
            <a:ext cx="2391422" cy="360040"/>
          </a:xfrm>
        </p:spPr>
        <p:txBody>
          <a:bodyPr anchor="b">
            <a:noAutofit/>
          </a:bodyPr>
          <a:lstStyle>
            <a:lvl1pPr algn="r">
              <a:defRPr sz="14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34" hasCustomPrompt="1"/>
          </p:nvPr>
        </p:nvSpPr>
        <p:spPr>
          <a:xfrm>
            <a:off x="358704" y="3939602"/>
            <a:ext cx="2401674" cy="611661"/>
          </a:xfrm>
        </p:spPr>
        <p:txBody>
          <a:bodyPr anchor="t">
            <a:noAutofit/>
          </a:bodyPr>
          <a:lstStyle>
            <a:lvl1pPr algn="r">
              <a:defRPr sz="9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1074739" y="3890898"/>
            <a:ext cx="1620320" cy="36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kumimoji="1" lang="ja-JP" altLang="en-US" sz="900"/>
          </a:p>
        </p:txBody>
      </p:sp>
      <p:sp>
        <p:nvSpPr>
          <p:cNvPr id="39" name="フリーフォーム 38"/>
          <p:cNvSpPr/>
          <p:nvPr userDrawn="1"/>
        </p:nvSpPr>
        <p:spPr>
          <a:xfrm>
            <a:off x="5058668" y="1295097"/>
            <a:ext cx="1416127" cy="294218"/>
          </a:xfrm>
          <a:custGeom>
            <a:avLst/>
            <a:gdLst>
              <a:gd name="connsiteX0" fmla="*/ 2656114 w 2656114"/>
              <a:gd name="connsiteY0" fmla="*/ 588436 h 588436"/>
              <a:gd name="connsiteX1" fmla="*/ 1436914 w 2656114"/>
              <a:gd name="connsiteY1" fmla="*/ 22378 h 588436"/>
              <a:gd name="connsiteX2" fmla="*/ 0 w 2656114"/>
              <a:gd name="connsiteY2" fmla="*/ 167521 h 588436"/>
            </a:gdLst>
            <a:ahLst/>
            <a:cxnLst>
              <a:cxn ang="0">
                <a:pos x="connsiteX0" y="connsiteY0"/>
              </a:cxn>
              <a:cxn ang="0">
                <a:pos x="connsiteX1" y="connsiteY1"/>
              </a:cxn>
              <a:cxn ang="0">
                <a:pos x="connsiteX2" y="connsiteY2"/>
              </a:cxn>
            </a:cxnLst>
            <a:rect l="l" t="t" r="r" b="b"/>
            <a:pathLst>
              <a:path w="2656114" h="588436">
                <a:moveTo>
                  <a:pt x="2656114" y="588436"/>
                </a:moveTo>
                <a:cubicBezTo>
                  <a:pt x="2267857" y="340483"/>
                  <a:pt x="1879600" y="92530"/>
                  <a:pt x="1436914" y="22378"/>
                </a:cubicBezTo>
                <a:cubicBezTo>
                  <a:pt x="994228" y="-47774"/>
                  <a:pt x="497114" y="59873"/>
                  <a:pt x="0" y="167521"/>
                </a:cubicBezTo>
              </a:path>
            </a:pathLst>
          </a:custGeom>
          <a:noFill/>
          <a:ln>
            <a:solidFill>
              <a:schemeClr val="accent1"/>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41" name="フリーフォーム 40"/>
          <p:cNvSpPr/>
          <p:nvPr userDrawn="1"/>
        </p:nvSpPr>
        <p:spPr>
          <a:xfrm rot="9807941">
            <a:off x="6159246" y="2524091"/>
            <a:ext cx="319250" cy="292347"/>
          </a:xfrm>
          <a:custGeom>
            <a:avLst/>
            <a:gdLst>
              <a:gd name="connsiteX0" fmla="*/ 609600 w 609600"/>
              <a:gd name="connsiteY0" fmla="*/ 972458 h 972458"/>
              <a:gd name="connsiteX1" fmla="*/ 435428 w 609600"/>
              <a:gd name="connsiteY1" fmla="*/ 478972 h 972458"/>
              <a:gd name="connsiteX2" fmla="*/ 0 w 609600"/>
              <a:gd name="connsiteY2" fmla="*/ 0 h 972458"/>
            </a:gdLst>
            <a:ahLst/>
            <a:cxnLst>
              <a:cxn ang="0">
                <a:pos x="connsiteX0" y="connsiteY0"/>
              </a:cxn>
              <a:cxn ang="0">
                <a:pos x="connsiteX1" y="connsiteY1"/>
              </a:cxn>
              <a:cxn ang="0">
                <a:pos x="connsiteX2" y="connsiteY2"/>
              </a:cxn>
            </a:cxnLst>
            <a:rect l="l" t="t" r="r" b="b"/>
            <a:pathLst>
              <a:path w="609600" h="972458">
                <a:moveTo>
                  <a:pt x="609600" y="972458"/>
                </a:moveTo>
                <a:cubicBezTo>
                  <a:pt x="573314" y="806753"/>
                  <a:pt x="537028" y="641048"/>
                  <a:pt x="435428" y="478972"/>
                </a:cubicBezTo>
                <a:cubicBezTo>
                  <a:pt x="333828" y="316896"/>
                  <a:pt x="166914" y="158448"/>
                  <a:pt x="0" y="0"/>
                </a:cubicBezTo>
              </a:path>
            </a:pathLst>
          </a:custGeom>
          <a:noFill/>
          <a:ln>
            <a:solidFill>
              <a:schemeClr val="accent3"/>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43" name="フリーフォーム 42"/>
          <p:cNvSpPr/>
          <p:nvPr userDrawn="1"/>
        </p:nvSpPr>
        <p:spPr>
          <a:xfrm>
            <a:off x="2823274" y="3911601"/>
            <a:ext cx="1335431" cy="452980"/>
          </a:xfrm>
          <a:custGeom>
            <a:avLst/>
            <a:gdLst>
              <a:gd name="connsiteX0" fmla="*/ 0 w 2670629"/>
              <a:gd name="connsiteY0" fmla="*/ 0 h 905959"/>
              <a:gd name="connsiteX1" fmla="*/ 1146629 w 2670629"/>
              <a:gd name="connsiteY1" fmla="*/ 841829 h 905959"/>
              <a:gd name="connsiteX2" fmla="*/ 2670629 w 2670629"/>
              <a:gd name="connsiteY2" fmla="*/ 783771 h 905959"/>
            </a:gdLst>
            <a:ahLst/>
            <a:cxnLst>
              <a:cxn ang="0">
                <a:pos x="connsiteX0" y="connsiteY0"/>
              </a:cxn>
              <a:cxn ang="0">
                <a:pos x="connsiteX1" y="connsiteY1"/>
              </a:cxn>
              <a:cxn ang="0">
                <a:pos x="connsiteX2" y="connsiteY2"/>
              </a:cxn>
            </a:cxnLst>
            <a:rect l="l" t="t" r="r" b="b"/>
            <a:pathLst>
              <a:path w="2670629" h="905959">
                <a:moveTo>
                  <a:pt x="0" y="0"/>
                </a:moveTo>
                <a:cubicBezTo>
                  <a:pt x="350762" y="355600"/>
                  <a:pt x="701524" y="711201"/>
                  <a:pt x="1146629" y="841829"/>
                </a:cubicBezTo>
                <a:cubicBezTo>
                  <a:pt x="1591734" y="972457"/>
                  <a:pt x="2131181" y="878114"/>
                  <a:pt x="2670629" y="783771"/>
                </a:cubicBezTo>
              </a:path>
            </a:pathLst>
          </a:custGeom>
          <a:noFill/>
          <a:ln>
            <a:solidFill>
              <a:schemeClr val="accent4"/>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44" name="フリーフォーム 43"/>
          <p:cNvSpPr/>
          <p:nvPr userDrawn="1"/>
        </p:nvSpPr>
        <p:spPr>
          <a:xfrm>
            <a:off x="2772469" y="2764972"/>
            <a:ext cx="551591" cy="217714"/>
          </a:xfrm>
          <a:custGeom>
            <a:avLst/>
            <a:gdLst>
              <a:gd name="connsiteX0" fmla="*/ 0 w 1103086"/>
              <a:gd name="connsiteY0" fmla="*/ 0 h 435428"/>
              <a:gd name="connsiteX1" fmla="*/ 551543 w 1103086"/>
              <a:gd name="connsiteY1" fmla="*/ 87086 h 435428"/>
              <a:gd name="connsiteX2" fmla="*/ 1103086 w 1103086"/>
              <a:gd name="connsiteY2" fmla="*/ 435428 h 435428"/>
            </a:gdLst>
            <a:ahLst/>
            <a:cxnLst>
              <a:cxn ang="0">
                <a:pos x="connsiteX0" y="connsiteY0"/>
              </a:cxn>
              <a:cxn ang="0">
                <a:pos x="connsiteX1" y="connsiteY1"/>
              </a:cxn>
              <a:cxn ang="0">
                <a:pos x="connsiteX2" y="connsiteY2"/>
              </a:cxn>
            </a:cxnLst>
            <a:rect l="l" t="t" r="r" b="b"/>
            <a:pathLst>
              <a:path w="1103086" h="435428">
                <a:moveTo>
                  <a:pt x="0" y="0"/>
                </a:moveTo>
                <a:cubicBezTo>
                  <a:pt x="183847" y="7257"/>
                  <a:pt x="367695" y="14515"/>
                  <a:pt x="551543" y="87086"/>
                </a:cubicBezTo>
                <a:cubicBezTo>
                  <a:pt x="735391" y="159657"/>
                  <a:pt x="919238" y="297542"/>
                  <a:pt x="1103086" y="435428"/>
                </a:cubicBezTo>
              </a:path>
            </a:pathLst>
          </a:custGeom>
          <a:noFill/>
          <a:ln>
            <a:solidFill>
              <a:schemeClr val="accent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45" name="フリーフォーム 44"/>
          <p:cNvSpPr/>
          <p:nvPr userDrawn="1"/>
        </p:nvSpPr>
        <p:spPr>
          <a:xfrm>
            <a:off x="2790614" y="1605644"/>
            <a:ext cx="580622" cy="210457"/>
          </a:xfrm>
          <a:custGeom>
            <a:avLst/>
            <a:gdLst>
              <a:gd name="connsiteX0" fmla="*/ 0 w 1161143"/>
              <a:gd name="connsiteY0" fmla="*/ 0 h 420914"/>
              <a:gd name="connsiteX1" fmla="*/ 653143 w 1161143"/>
              <a:gd name="connsiteY1" fmla="*/ 101600 h 420914"/>
              <a:gd name="connsiteX2" fmla="*/ 1161143 w 1161143"/>
              <a:gd name="connsiteY2" fmla="*/ 420914 h 420914"/>
            </a:gdLst>
            <a:ahLst/>
            <a:cxnLst>
              <a:cxn ang="0">
                <a:pos x="connsiteX0" y="connsiteY0"/>
              </a:cxn>
              <a:cxn ang="0">
                <a:pos x="connsiteX1" y="connsiteY1"/>
              </a:cxn>
              <a:cxn ang="0">
                <a:pos x="connsiteX2" y="connsiteY2"/>
              </a:cxn>
            </a:cxnLst>
            <a:rect l="l" t="t" r="r" b="b"/>
            <a:pathLst>
              <a:path w="1161143" h="420914">
                <a:moveTo>
                  <a:pt x="0" y="0"/>
                </a:moveTo>
                <a:cubicBezTo>
                  <a:pt x="229809" y="15724"/>
                  <a:pt x="459619" y="31448"/>
                  <a:pt x="653143" y="101600"/>
                </a:cubicBezTo>
                <a:cubicBezTo>
                  <a:pt x="846667" y="171752"/>
                  <a:pt x="1003905" y="296333"/>
                  <a:pt x="1161143" y="420914"/>
                </a:cubicBezTo>
              </a:path>
            </a:pathLst>
          </a:custGeom>
          <a:noFill/>
          <a:ln>
            <a:solidFill>
              <a:schemeClr val="accent6"/>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46" name="フリーフォーム 45"/>
          <p:cNvSpPr/>
          <p:nvPr userDrawn="1"/>
        </p:nvSpPr>
        <p:spPr>
          <a:xfrm>
            <a:off x="5995781" y="3882571"/>
            <a:ext cx="479013" cy="95471"/>
          </a:xfrm>
          <a:custGeom>
            <a:avLst/>
            <a:gdLst>
              <a:gd name="connsiteX0" fmla="*/ 957943 w 957943"/>
              <a:gd name="connsiteY0" fmla="*/ 87086 h 190941"/>
              <a:gd name="connsiteX1" fmla="*/ 478972 w 957943"/>
              <a:gd name="connsiteY1" fmla="*/ 188686 h 190941"/>
              <a:gd name="connsiteX2" fmla="*/ 0 w 957943"/>
              <a:gd name="connsiteY2" fmla="*/ 0 h 190941"/>
            </a:gdLst>
            <a:ahLst/>
            <a:cxnLst>
              <a:cxn ang="0">
                <a:pos x="connsiteX0" y="connsiteY0"/>
              </a:cxn>
              <a:cxn ang="0">
                <a:pos x="connsiteX1" y="connsiteY1"/>
              </a:cxn>
              <a:cxn ang="0">
                <a:pos x="connsiteX2" y="connsiteY2"/>
              </a:cxn>
            </a:cxnLst>
            <a:rect l="l" t="t" r="r" b="b"/>
            <a:pathLst>
              <a:path w="957943" h="190941">
                <a:moveTo>
                  <a:pt x="957943" y="87086"/>
                </a:moveTo>
                <a:cubicBezTo>
                  <a:pt x="798286" y="145143"/>
                  <a:pt x="638629" y="203200"/>
                  <a:pt x="478972" y="188686"/>
                </a:cubicBezTo>
                <a:cubicBezTo>
                  <a:pt x="319315" y="174172"/>
                  <a:pt x="159657" y="87086"/>
                  <a:pt x="0" y="0"/>
                </a:cubicBezTo>
              </a:path>
            </a:pathLst>
          </a:custGeom>
          <a:noFill/>
          <a:ln>
            <a:solidFill>
              <a:schemeClr val="accent2"/>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47" name="図プレースホルダー 7"/>
          <p:cNvSpPr>
            <a:spLocks noGrp="1"/>
          </p:cNvSpPr>
          <p:nvPr userDrawn="1">
            <p:ph type="pic" sz="quarter" idx="17" hasCustomPrompt="1"/>
          </p:nvPr>
        </p:nvSpPr>
        <p:spPr>
          <a:xfrm>
            <a:off x="4412068" y="1480762"/>
            <a:ext cx="333554" cy="333524"/>
          </a:xfrm>
        </p:spPr>
        <p:txBody>
          <a:bodyPr>
            <a:normAutofit/>
          </a:bodyPr>
          <a:lstStyle>
            <a:lvl1pPr>
              <a:defRPr sz="500"/>
            </a:lvl1pPr>
          </a:lstStyle>
          <a:p>
            <a:r>
              <a:rPr kumimoji="1" lang="en-US" altLang="ja-JP" dirty="0"/>
              <a:t>ICON</a:t>
            </a:r>
            <a:endParaRPr kumimoji="1" lang="ja-JP" altLang="en-US" dirty="0"/>
          </a:p>
        </p:txBody>
      </p:sp>
      <p:sp>
        <p:nvSpPr>
          <p:cNvPr id="48" name="図プレースホルダー 7"/>
          <p:cNvSpPr>
            <a:spLocks noGrp="1"/>
          </p:cNvSpPr>
          <p:nvPr userDrawn="1">
            <p:ph type="pic" sz="quarter" idx="35" hasCustomPrompt="1"/>
          </p:nvPr>
        </p:nvSpPr>
        <p:spPr>
          <a:xfrm>
            <a:off x="5448574" y="2098941"/>
            <a:ext cx="333554" cy="333524"/>
          </a:xfrm>
        </p:spPr>
        <p:txBody>
          <a:bodyPr>
            <a:normAutofit/>
          </a:bodyPr>
          <a:lstStyle>
            <a:lvl1pPr>
              <a:defRPr sz="500"/>
            </a:lvl1pPr>
          </a:lstStyle>
          <a:p>
            <a:r>
              <a:rPr kumimoji="1" lang="en-US" altLang="ja-JP" dirty="0"/>
              <a:t>ICON</a:t>
            </a:r>
            <a:endParaRPr kumimoji="1" lang="ja-JP" altLang="en-US" dirty="0"/>
          </a:p>
        </p:txBody>
      </p:sp>
      <p:sp>
        <p:nvSpPr>
          <p:cNvPr id="49" name="図プレースホルダー 7"/>
          <p:cNvSpPr>
            <a:spLocks noGrp="1"/>
          </p:cNvSpPr>
          <p:nvPr userDrawn="1">
            <p:ph type="pic" sz="quarter" idx="36" hasCustomPrompt="1"/>
          </p:nvPr>
        </p:nvSpPr>
        <p:spPr>
          <a:xfrm>
            <a:off x="5448574" y="3265300"/>
            <a:ext cx="333554" cy="333524"/>
          </a:xfrm>
        </p:spPr>
        <p:txBody>
          <a:bodyPr>
            <a:normAutofit/>
          </a:bodyPr>
          <a:lstStyle>
            <a:lvl1pPr>
              <a:defRPr sz="500"/>
            </a:lvl1pPr>
          </a:lstStyle>
          <a:p>
            <a:r>
              <a:rPr kumimoji="1" lang="en-US" altLang="ja-JP" dirty="0"/>
              <a:t>ICON</a:t>
            </a:r>
            <a:endParaRPr kumimoji="1" lang="ja-JP" altLang="en-US" dirty="0"/>
          </a:p>
        </p:txBody>
      </p:sp>
      <p:sp>
        <p:nvSpPr>
          <p:cNvPr id="50" name="図プレースホルダー 7"/>
          <p:cNvSpPr>
            <a:spLocks noGrp="1"/>
          </p:cNvSpPr>
          <p:nvPr userDrawn="1">
            <p:ph type="pic" sz="quarter" idx="37" hasCustomPrompt="1"/>
          </p:nvPr>
        </p:nvSpPr>
        <p:spPr>
          <a:xfrm>
            <a:off x="4412068" y="3893770"/>
            <a:ext cx="333554" cy="333524"/>
          </a:xfrm>
        </p:spPr>
        <p:txBody>
          <a:bodyPr>
            <a:normAutofit/>
          </a:bodyPr>
          <a:lstStyle>
            <a:lvl1pPr>
              <a:defRPr sz="500"/>
            </a:lvl1pPr>
          </a:lstStyle>
          <a:p>
            <a:r>
              <a:rPr kumimoji="1" lang="en-US" altLang="ja-JP" dirty="0"/>
              <a:t>ICON</a:t>
            </a:r>
            <a:endParaRPr kumimoji="1" lang="ja-JP" altLang="en-US" dirty="0"/>
          </a:p>
        </p:txBody>
      </p:sp>
      <p:sp>
        <p:nvSpPr>
          <p:cNvPr id="51" name="図プレースホルダー 7"/>
          <p:cNvSpPr>
            <a:spLocks noGrp="1"/>
          </p:cNvSpPr>
          <p:nvPr userDrawn="1">
            <p:ph type="pic" sz="quarter" idx="38" hasCustomPrompt="1"/>
          </p:nvPr>
        </p:nvSpPr>
        <p:spPr>
          <a:xfrm>
            <a:off x="3386499" y="3265300"/>
            <a:ext cx="333554" cy="333524"/>
          </a:xfrm>
        </p:spPr>
        <p:txBody>
          <a:bodyPr>
            <a:normAutofit/>
          </a:bodyPr>
          <a:lstStyle>
            <a:lvl1pPr>
              <a:defRPr sz="500"/>
            </a:lvl1pPr>
          </a:lstStyle>
          <a:p>
            <a:r>
              <a:rPr kumimoji="1" lang="en-US" altLang="ja-JP" dirty="0"/>
              <a:t>ICON</a:t>
            </a:r>
            <a:endParaRPr kumimoji="1" lang="ja-JP" altLang="en-US" dirty="0"/>
          </a:p>
        </p:txBody>
      </p:sp>
      <p:sp>
        <p:nvSpPr>
          <p:cNvPr id="52" name="図プレースホルダー 7"/>
          <p:cNvSpPr>
            <a:spLocks noGrp="1"/>
          </p:cNvSpPr>
          <p:nvPr userDrawn="1">
            <p:ph type="pic" sz="quarter" idx="39" hasCustomPrompt="1"/>
          </p:nvPr>
        </p:nvSpPr>
        <p:spPr>
          <a:xfrm>
            <a:off x="3386499" y="2098941"/>
            <a:ext cx="333554" cy="333524"/>
          </a:xfrm>
        </p:spPr>
        <p:txBody>
          <a:bodyPr>
            <a:normAutofit/>
          </a:bodyPr>
          <a:lstStyle>
            <a:lvl1pPr>
              <a:defRPr sz="500"/>
            </a:lvl1pPr>
          </a:lstStyle>
          <a:p>
            <a:r>
              <a:rPr kumimoji="1" lang="en-US" altLang="ja-JP" dirty="0"/>
              <a:t>ICON</a:t>
            </a:r>
            <a:endParaRPr kumimoji="1" lang="ja-JP" altLang="en-US" dirty="0"/>
          </a:p>
        </p:txBody>
      </p:sp>
      <p:sp>
        <p:nvSpPr>
          <p:cNvPr id="53" name="テキスト プレースホルダー 6"/>
          <p:cNvSpPr>
            <a:spLocks noGrp="1"/>
          </p:cNvSpPr>
          <p:nvPr userDrawn="1">
            <p:ph type="body" sz="quarter" idx="40" hasCustomPrompt="1"/>
          </p:nvPr>
        </p:nvSpPr>
        <p:spPr>
          <a:xfrm>
            <a:off x="3857831" y="2329544"/>
            <a:ext cx="1425828" cy="1081313"/>
          </a:xfrm>
        </p:spPr>
        <p:txBody>
          <a:bodyPr anchor="ctr">
            <a:noAutofit/>
          </a:bodyPr>
          <a:lstStyle>
            <a:lvl1pPr algn="ctr">
              <a:defRPr sz="1800" i="0" baseline="0">
                <a:solidFill>
                  <a:schemeClr val="bg1"/>
                </a:solidFill>
                <a:latin typeface="Route 159 Light"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151425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250"/>
                                  </p:stCondLst>
                                  <p:iterate type="lt">
                                    <p:tmPct val="10000"/>
                                  </p:iterate>
                                  <p:childTnLst>
                                    <p:set>
                                      <p:cBhvr>
                                        <p:cTn id="19" dur="1" fill="hold">
                                          <p:stCondLst>
                                            <p:cond delay="0"/>
                                          </p:stCondLst>
                                        </p:cTn>
                                        <p:tgtEl>
                                          <p:spTgt spid="53">
                                            <p:txEl>
                                              <p:pRg st="0" end="0"/>
                                            </p:txEl>
                                          </p:spTgt>
                                        </p:tgtEl>
                                        <p:attrNameLst>
                                          <p:attrName>style.visibility</p:attrName>
                                        </p:attrNameLst>
                                      </p:cBhvr>
                                      <p:to>
                                        <p:strVal val="visible"/>
                                      </p:to>
                                    </p:set>
                                    <p:anim calcmode="lin" valueType="num">
                                      <p:cBhvr>
                                        <p:cTn id="20"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53">
                                            <p:txEl>
                                              <p:pRg st="0" end="0"/>
                                            </p:txEl>
                                          </p:spTgt>
                                        </p:tgtEl>
                                      </p:cBhvr>
                                    </p:animEffect>
                                  </p:childTnLst>
                                </p:cTn>
                              </p:par>
                            </p:childTnLst>
                          </p:cTn>
                        </p:par>
                        <p:par>
                          <p:cTn id="23" fill="hold">
                            <p:stCondLst>
                              <p:cond delay="1400"/>
                            </p:stCondLst>
                            <p:childTnLst>
                              <p:par>
                                <p:cTn id="24" presetID="49" presetClass="entr" presetSubtype="0" decel="10000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 calcmode="lin" valueType="num">
                                      <p:cBhvr>
                                        <p:cTn id="28" dur="500" fill="hold"/>
                                        <p:tgtEl>
                                          <p:spTgt spid="47"/>
                                        </p:tgtEl>
                                        <p:attrNameLst>
                                          <p:attrName>style.rotation</p:attrName>
                                        </p:attrNameLst>
                                      </p:cBhvr>
                                      <p:tavLst>
                                        <p:tav tm="0">
                                          <p:val>
                                            <p:fltVal val="360"/>
                                          </p:val>
                                        </p:tav>
                                        <p:tav tm="100000">
                                          <p:val>
                                            <p:fltVal val="0"/>
                                          </p:val>
                                        </p:tav>
                                      </p:tavLst>
                                    </p:anim>
                                    <p:animEffect transition="in" filter="fade">
                                      <p:cBhvr>
                                        <p:cTn id="29" dur="500"/>
                                        <p:tgtEl>
                                          <p:spTgt spid="47"/>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style.rotation</p:attrName>
                                        </p:attrNameLst>
                                      </p:cBhvr>
                                      <p:tavLst>
                                        <p:tav tm="0">
                                          <p:val>
                                            <p:fltVal val="360"/>
                                          </p:val>
                                        </p:tav>
                                        <p:tav tm="100000">
                                          <p:val>
                                            <p:fltVal val="0"/>
                                          </p:val>
                                        </p:tav>
                                      </p:tavLst>
                                    </p:anim>
                                    <p:animEffect transition="in" filter="fade">
                                      <p:cBhvr>
                                        <p:cTn id="35" dur="500"/>
                                        <p:tgtEl>
                                          <p:spTgt spid="9"/>
                                        </p:tgtEl>
                                      </p:cBhvr>
                                    </p:animEffect>
                                  </p:childTnLst>
                                </p:cTn>
                              </p:par>
                            </p:childTnLst>
                          </p:cTn>
                        </p:par>
                        <p:par>
                          <p:cTn id="36" fill="hold">
                            <p:stCondLst>
                              <p:cond delay="1900"/>
                            </p:stCondLst>
                            <p:childTnLst>
                              <p:par>
                                <p:cTn id="37" presetID="49" presetClass="entr" presetSubtype="0" decel="10000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 calcmode="lin" valueType="num">
                                      <p:cBhvr>
                                        <p:cTn id="41" dur="500" fill="hold"/>
                                        <p:tgtEl>
                                          <p:spTgt spid="48"/>
                                        </p:tgtEl>
                                        <p:attrNameLst>
                                          <p:attrName>style.rotation</p:attrName>
                                        </p:attrNameLst>
                                      </p:cBhvr>
                                      <p:tavLst>
                                        <p:tav tm="0">
                                          <p:val>
                                            <p:fltVal val="360"/>
                                          </p:val>
                                        </p:tav>
                                        <p:tav tm="100000">
                                          <p:val>
                                            <p:fltVal val="0"/>
                                          </p:val>
                                        </p:tav>
                                      </p:tavLst>
                                    </p:anim>
                                    <p:animEffect transition="in" filter="fade">
                                      <p:cBhvr>
                                        <p:cTn id="42" dur="500"/>
                                        <p:tgtEl>
                                          <p:spTgt spid="48"/>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2400"/>
                            </p:stCondLst>
                            <p:childTnLst>
                              <p:par>
                                <p:cTn id="50" presetID="49" presetClass="entr" presetSubtype="0" decel="10000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 calcmode="lin" valueType="num">
                                      <p:cBhvr>
                                        <p:cTn id="54" dur="500" fill="hold"/>
                                        <p:tgtEl>
                                          <p:spTgt spid="49"/>
                                        </p:tgtEl>
                                        <p:attrNameLst>
                                          <p:attrName>style.rotation</p:attrName>
                                        </p:attrNameLst>
                                      </p:cBhvr>
                                      <p:tavLst>
                                        <p:tav tm="0">
                                          <p:val>
                                            <p:fltVal val="360"/>
                                          </p:val>
                                        </p:tav>
                                        <p:tav tm="100000">
                                          <p:val>
                                            <p:fltVal val="0"/>
                                          </p:val>
                                        </p:tav>
                                      </p:tavLst>
                                    </p:anim>
                                    <p:animEffect transition="in" filter="fade">
                                      <p:cBhvr>
                                        <p:cTn id="55" dur="500"/>
                                        <p:tgtEl>
                                          <p:spTgt spid="49"/>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 calcmode="lin" valueType="num">
                                      <p:cBhvr>
                                        <p:cTn id="60" dur="500" fill="hold"/>
                                        <p:tgtEl>
                                          <p:spTgt spid="14"/>
                                        </p:tgtEl>
                                        <p:attrNameLst>
                                          <p:attrName>style.rotation</p:attrName>
                                        </p:attrNameLst>
                                      </p:cBhvr>
                                      <p:tavLst>
                                        <p:tav tm="0">
                                          <p:val>
                                            <p:fltVal val="360"/>
                                          </p:val>
                                        </p:tav>
                                        <p:tav tm="100000">
                                          <p:val>
                                            <p:fltVal val="0"/>
                                          </p:val>
                                        </p:tav>
                                      </p:tavLst>
                                    </p:anim>
                                    <p:animEffect transition="in" filter="fade">
                                      <p:cBhvr>
                                        <p:cTn id="61" dur="500"/>
                                        <p:tgtEl>
                                          <p:spTgt spid="14"/>
                                        </p:tgtEl>
                                      </p:cBhvr>
                                    </p:animEffect>
                                  </p:childTnLst>
                                </p:cTn>
                              </p:par>
                            </p:childTnLst>
                          </p:cTn>
                        </p:par>
                        <p:par>
                          <p:cTn id="62" fill="hold">
                            <p:stCondLst>
                              <p:cond delay="2900"/>
                            </p:stCondLst>
                            <p:childTnLst>
                              <p:par>
                                <p:cTn id="63" presetID="49" presetClass="entr" presetSubtype="0" decel="10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 calcmode="lin" valueType="num">
                                      <p:cBhvr>
                                        <p:cTn id="67" dur="500" fill="hold"/>
                                        <p:tgtEl>
                                          <p:spTgt spid="50"/>
                                        </p:tgtEl>
                                        <p:attrNameLst>
                                          <p:attrName>style.rotation</p:attrName>
                                        </p:attrNameLst>
                                      </p:cBhvr>
                                      <p:tavLst>
                                        <p:tav tm="0">
                                          <p:val>
                                            <p:fltVal val="360"/>
                                          </p:val>
                                        </p:tav>
                                        <p:tav tm="100000">
                                          <p:val>
                                            <p:fltVal val="0"/>
                                          </p:val>
                                        </p:tav>
                                      </p:tavLst>
                                    </p:anim>
                                    <p:animEffect transition="in" filter="fade">
                                      <p:cBhvr>
                                        <p:cTn id="68" dur="500"/>
                                        <p:tgtEl>
                                          <p:spTgt spid="5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 calcmode="lin" valueType="num">
                                      <p:cBhvr>
                                        <p:cTn id="73" dur="500" fill="hold"/>
                                        <p:tgtEl>
                                          <p:spTgt spid="10"/>
                                        </p:tgtEl>
                                        <p:attrNameLst>
                                          <p:attrName>style.rotation</p:attrName>
                                        </p:attrNameLst>
                                      </p:cBhvr>
                                      <p:tavLst>
                                        <p:tav tm="0">
                                          <p:val>
                                            <p:fltVal val="360"/>
                                          </p:val>
                                        </p:tav>
                                        <p:tav tm="100000">
                                          <p:val>
                                            <p:fltVal val="0"/>
                                          </p:val>
                                        </p:tav>
                                      </p:tavLst>
                                    </p:anim>
                                    <p:animEffect transition="in" filter="fade">
                                      <p:cBhvr>
                                        <p:cTn id="74" dur="500"/>
                                        <p:tgtEl>
                                          <p:spTgt spid="10"/>
                                        </p:tgtEl>
                                      </p:cBhvr>
                                    </p:animEffect>
                                  </p:childTnLst>
                                </p:cTn>
                              </p:par>
                            </p:childTnLst>
                          </p:cTn>
                        </p:par>
                        <p:par>
                          <p:cTn id="75" fill="hold">
                            <p:stCondLst>
                              <p:cond delay="3400"/>
                            </p:stCondLst>
                            <p:childTnLst>
                              <p:par>
                                <p:cTn id="76" presetID="49" presetClass="entr" presetSubtype="0" decel="100000"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360"/>
                                          </p:val>
                                        </p:tav>
                                        <p:tav tm="100000">
                                          <p:val>
                                            <p:fltVal val="0"/>
                                          </p:val>
                                        </p:tav>
                                      </p:tavLst>
                                    </p:anim>
                                    <p:animEffect transition="in" filter="fade">
                                      <p:cBhvr>
                                        <p:cTn id="81" dur="500"/>
                                        <p:tgtEl>
                                          <p:spTgt spid="51"/>
                                        </p:tgtEl>
                                      </p:cBhvr>
                                    </p:animEffect>
                                  </p:childTnLst>
                                </p:cTn>
                              </p:par>
                              <p:par>
                                <p:cTn id="82" presetID="49" presetClass="entr" presetSubtype="0" decel="10000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360"/>
                                          </p:val>
                                        </p:tav>
                                        <p:tav tm="100000">
                                          <p:val>
                                            <p:fltVal val="0"/>
                                          </p:val>
                                        </p:tav>
                                      </p:tavLst>
                                    </p:anim>
                                    <p:animEffect transition="in" filter="fade">
                                      <p:cBhvr>
                                        <p:cTn id="87" dur="500"/>
                                        <p:tgtEl>
                                          <p:spTgt spid="12"/>
                                        </p:tgtEl>
                                      </p:cBhvr>
                                    </p:animEffect>
                                  </p:childTnLst>
                                </p:cTn>
                              </p:par>
                            </p:childTnLst>
                          </p:cTn>
                        </p:par>
                        <p:par>
                          <p:cTn id="88" fill="hold">
                            <p:stCondLst>
                              <p:cond delay="3900"/>
                            </p:stCondLst>
                            <p:childTnLst>
                              <p:par>
                                <p:cTn id="89" presetID="49" presetClass="entr" presetSubtype="0" decel="10000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500" fill="hold"/>
                                        <p:tgtEl>
                                          <p:spTgt spid="52"/>
                                        </p:tgtEl>
                                        <p:attrNameLst>
                                          <p:attrName>ppt_w</p:attrName>
                                        </p:attrNameLst>
                                      </p:cBhvr>
                                      <p:tavLst>
                                        <p:tav tm="0">
                                          <p:val>
                                            <p:fltVal val="0"/>
                                          </p:val>
                                        </p:tav>
                                        <p:tav tm="100000">
                                          <p:val>
                                            <p:strVal val="#ppt_w"/>
                                          </p:val>
                                        </p:tav>
                                      </p:tavLst>
                                    </p:anim>
                                    <p:anim calcmode="lin" valueType="num">
                                      <p:cBhvr>
                                        <p:cTn id="92" dur="500" fill="hold"/>
                                        <p:tgtEl>
                                          <p:spTgt spid="52"/>
                                        </p:tgtEl>
                                        <p:attrNameLst>
                                          <p:attrName>ppt_h</p:attrName>
                                        </p:attrNameLst>
                                      </p:cBhvr>
                                      <p:tavLst>
                                        <p:tav tm="0">
                                          <p:val>
                                            <p:fltVal val="0"/>
                                          </p:val>
                                        </p:tav>
                                        <p:tav tm="100000">
                                          <p:val>
                                            <p:strVal val="#ppt_h"/>
                                          </p:val>
                                        </p:tav>
                                      </p:tavLst>
                                    </p:anim>
                                    <p:anim calcmode="lin" valueType="num">
                                      <p:cBhvr>
                                        <p:cTn id="93" dur="500" fill="hold"/>
                                        <p:tgtEl>
                                          <p:spTgt spid="52"/>
                                        </p:tgtEl>
                                        <p:attrNameLst>
                                          <p:attrName>style.rotation</p:attrName>
                                        </p:attrNameLst>
                                      </p:cBhvr>
                                      <p:tavLst>
                                        <p:tav tm="0">
                                          <p:val>
                                            <p:fltVal val="360"/>
                                          </p:val>
                                        </p:tav>
                                        <p:tav tm="100000">
                                          <p:val>
                                            <p:fltVal val="0"/>
                                          </p:val>
                                        </p:tav>
                                      </p:tavLst>
                                    </p:anim>
                                    <p:animEffect transition="in" filter="fade">
                                      <p:cBhvr>
                                        <p:cTn id="94" dur="500"/>
                                        <p:tgtEl>
                                          <p:spTgt spid="52"/>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 calcmode="lin" valueType="num">
                                      <p:cBhvr>
                                        <p:cTn id="99" dur="500" fill="hold"/>
                                        <p:tgtEl>
                                          <p:spTgt spid="11"/>
                                        </p:tgtEl>
                                        <p:attrNameLst>
                                          <p:attrName>style.rotation</p:attrName>
                                        </p:attrNameLst>
                                      </p:cBhvr>
                                      <p:tavLst>
                                        <p:tav tm="0">
                                          <p:val>
                                            <p:fltVal val="360"/>
                                          </p:val>
                                        </p:tav>
                                        <p:tav tm="100000">
                                          <p:val>
                                            <p:fltVal val="0"/>
                                          </p:val>
                                        </p:tav>
                                      </p:tavLst>
                                    </p:anim>
                                    <p:animEffect transition="in" filter="fade">
                                      <p:cBhvr>
                                        <p:cTn id="100" dur="500"/>
                                        <p:tgtEl>
                                          <p:spTgt spid="11"/>
                                        </p:tgtEl>
                                      </p:cBhvr>
                                    </p:animEffect>
                                  </p:childTnLst>
                                </p:cTn>
                              </p:par>
                            </p:childTnLst>
                          </p:cTn>
                        </p:par>
                        <p:par>
                          <p:cTn id="101" fill="hold">
                            <p:stCondLst>
                              <p:cond delay="4400"/>
                            </p:stCondLst>
                            <p:childTnLst>
                              <p:par>
                                <p:cTn id="102" presetID="22" presetClass="entr" presetSubtype="8"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left)">
                                      <p:cBhvr>
                                        <p:cTn id="104" dur="500"/>
                                        <p:tgtEl>
                                          <p:spTgt spid="39"/>
                                        </p:tgtEl>
                                      </p:cBhvr>
                                    </p:animEffect>
                                  </p:childTnLst>
                                </p:cTn>
                              </p:par>
                            </p:childTnLst>
                          </p:cTn>
                        </p:par>
                        <p:par>
                          <p:cTn id="105" fill="hold">
                            <p:stCondLst>
                              <p:cond delay="4900"/>
                            </p:stCondLst>
                            <p:childTnLst>
                              <p:par>
                                <p:cTn id="106" presetID="2" presetClass="entr" presetSubtype="2" decel="100000" fill="hold" grpId="0" nodeType="afterEffect">
                                  <p:stCondLst>
                                    <p:cond delay="0"/>
                                  </p:stCondLst>
                                  <p:iterate type="wd">
                                    <p:tmPct val="10000"/>
                                  </p:iterate>
                                  <p:childTnLst>
                                    <p:set>
                                      <p:cBhvr>
                                        <p:cTn id="107" dur="1" fill="hold">
                                          <p:stCondLst>
                                            <p:cond delay="0"/>
                                          </p:stCondLst>
                                        </p:cTn>
                                        <p:tgtEl>
                                          <p:spTgt spid="16">
                                            <p:txEl>
                                              <p:pRg st="0" end="0"/>
                                            </p:txEl>
                                          </p:spTgt>
                                        </p:tgtEl>
                                        <p:attrNameLst>
                                          <p:attrName>style.visibility</p:attrName>
                                        </p:attrNameLst>
                                      </p:cBhvr>
                                      <p:to>
                                        <p:strVal val="visible"/>
                                      </p:to>
                                    </p:set>
                                    <p:anim calcmode="lin" valueType="num">
                                      <p:cBhvr additive="base">
                                        <p:cTn id="108"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09" dur="500" fill="hold"/>
                                        <p:tgtEl>
                                          <p:spTgt spid="16">
                                            <p:txEl>
                                              <p:pRg st="0" end="0"/>
                                            </p:txEl>
                                          </p:spTgt>
                                        </p:tgtEl>
                                        <p:attrNameLst>
                                          <p:attrName>ppt_y</p:attrName>
                                        </p:attrNameLst>
                                      </p:cBhvr>
                                      <p:tavLst>
                                        <p:tav tm="0">
                                          <p:val>
                                            <p:strVal val="#ppt_y"/>
                                          </p:val>
                                        </p:tav>
                                        <p:tav tm="100000">
                                          <p:val>
                                            <p:strVal val="#ppt_y"/>
                                          </p:val>
                                        </p:tav>
                                      </p:tavLst>
                                    </p:anim>
                                  </p:childTnLst>
                                </p:cTn>
                              </p:par>
                              <p:par>
                                <p:cTn id="110" presetID="2" presetClass="entr" presetSubtype="2" decel="100000" fill="hold" grpId="0" nodeType="withEffect">
                                  <p:stCondLst>
                                    <p:cond delay="0"/>
                                  </p:stCondLst>
                                  <p:iterate type="wd">
                                    <p:tmPct val="10000"/>
                                  </p:iterate>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1+#ppt_w/2"/>
                                          </p:val>
                                        </p:tav>
                                        <p:tav tm="100000">
                                          <p:val>
                                            <p:strVal val="#ppt_x"/>
                                          </p:val>
                                        </p:tav>
                                      </p:tavLst>
                                    </p:anim>
                                    <p:anim calcmode="lin" valueType="num">
                                      <p:cBhvr additive="base">
                                        <p:cTn id="113" dur="500" fill="hold"/>
                                        <p:tgtEl>
                                          <p:spTgt spid="18"/>
                                        </p:tgtEl>
                                        <p:attrNameLst>
                                          <p:attrName>ppt_y</p:attrName>
                                        </p:attrNameLst>
                                      </p:cBhvr>
                                      <p:tavLst>
                                        <p:tav tm="0">
                                          <p:val>
                                            <p:strVal val="#ppt_y"/>
                                          </p:val>
                                        </p:tav>
                                        <p:tav tm="100000">
                                          <p:val>
                                            <p:strVal val="#ppt_y"/>
                                          </p:val>
                                        </p:tav>
                                      </p:tavLst>
                                    </p:anim>
                                  </p:childTnLst>
                                </p:cTn>
                              </p:par>
                            </p:childTnLst>
                          </p:cTn>
                        </p:par>
                        <p:par>
                          <p:cTn id="114" fill="hold">
                            <p:stCondLst>
                              <p:cond delay="5500"/>
                            </p:stCondLst>
                            <p:childTnLst>
                              <p:par>
                                <p:cTn id="115" presetID="22" presetClass="entr" presetSubtype="8" fill="hold" grpId="0" nodeType="afterEffect">
                                  <p:stCondLst>
                                    <p:cond delay="0"/>
                                  </p:stCondLst>
                                  <p:childTnLst>
                                    <p:set>
                                      <p:cBhvr>
                                        <p:cTn id="116" dur="1" fill="hold">
                                          <p:stCondLst>
                                            <p:cond delay="0"/>
                                          </p:stCondLst>
                                        </p:cTn>
                                        <p:tgtEl>
                                          <p:spTgt spid="17">
                                            <p:txEl>
                                              <p:pRg st="0" end="0"/>
                                            </p:txEl>
                                          </p:spTgt>
                                        </p:tgtEl>
                                        <p:attrNameLst>
                                          <p:attrName>style.visibility</p:attrName>
                                        </p:attrNameLst>
                                      </p:cBhvr>
                                      <p:to>
                                        <p:strVal val="visible"/>
                                      </p:to>
                                    </p:set>
                                    <p:animEffect transition="in" filter="wipe(left)">
                                      <p:cBhvr>
                                        <p:cTn id="117" dur="500"/>
                                        <p:tgtEl>
                                          <p:spTgt spid="17">
                                            <p:txEl>
                                              <p:pRg st="0" end="0"/>
                                            </p:txEl>
                                          </p:spTgt>
                                        </p:tgtEl>
                                      </p:cBhvr>
                                    </p:animEffect>
                                  </p:childTnLst>
                                </p:cTn>
                              </p:par>
                            </p:childTnLst>
                          </p:cTn>
                        </p:par>
                        <p:par>
                          <p:cTn id="118" fill="hold">
                            <p:stCondLst>
                              <p:cond delay="6000"/>
                            </p:stCondLst>
                            <p:childTnLst>
                              <p:par>
                                <p:cTn id="119" presetID="22" presetClass="entr" presetSubtype="8" fill="hold" grpId="0" nodeType="afterEffect">
                                  <p:stCondLst>
                                    <p:cond delay="250"/>
                                  </p:stCondLst>
                                  <p:childTnLst>
                                    <p:set>
                                      <p:cBhvr>
                                        <p:cTn id="120" dur="1" fill="hold">
                                          <p:stCondLst>
                                            <p:cond delay="0"/>
                                          </p:stCondLst>
                                        </p:cTn>
                                        <p:tgtEl>
                                          <p:spTgt spid="41"/>
                                        </p:tgtEl>
                                        <p:attrNameLst>
                                          <p:attrName>style.visibility</p:attrName>
                                        </p:attrNameLst>
                                      </p:cBhvr>
                                      <p:to>
                                        <p:strVal val="visible"/>
                                      </p:to>
                                    </p:set>
                                    <p:animEffect transition="in" filter="wipe(left)">
                                      <p:cBhvr>
                                        <p:cTn id="121" dur="500"/>
                                        <p:tgtEl>
                                          <p:spTgt spid="41"/>
                                        </p:tgtEl>
                                      </p:cBhvr>
                                    </p:animEffect>
                                  </p:childTnLst>
                                </p:cTn>
                              </p:par>
                            </p:childTnLst>
                          </p:cTn>
                        </p:par>
                        <p:par>
                          <p:cTn id="122" fill="hold">
                            <p:stCondLst>
                              <p:cond delay="6750"/>
                            </p:stCondLst>
                            <p:childTnLst>
                              <p:par>
                                <p:cTn id="123" presetID="2" presetClass="entr" presetSubtype="2" decel="100000" fill="hold" grpId="0" nodeType="afterEffect">
                                  <p:stCondLst>
                                    <p:cond delay="0"/>
                                  </p:stCondLst>
                                  <p:iterate type="wd">
                                    <p:tmPct val="10000"/>
                                  </p:iterate>
                                  <p:childTnLst>
                                    <p:set>
                                      <p:cBhvr>
                                        <p:cTn id="124" dur="1" fill="hold">
                                          <p:stCondLst>
                                            <p:cond delay="0"/>
                                          </p:stCondLst>
                                        </p:cTn>
                                        <p:tgtEl>
                                          <p:spTgt spid="22">
                                            <p:txEl>
                                              <p:pRg st="0" end="0"/>
                                            </p:txEl>
                                          </p:spTgt>
                                        </p:tgtEl>
                                        <p:attrNameLst>
                                          <p:attrName>style.visibility</p:attrName>
                                        </p:attrNameLst>
                                      </p:cBhvr>
                                      <p:to>
                                        <p:strVal val="visible"/>
                                      </p:to>
                                    </p:set>
                                    <p:anim calcmode="lin" valueType="num">
                                      <p:cBhvr additive="base">
                                        <p:cTn id="125"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27" presetID="2" presetClass="entr" presetSubtype="2" decel="100000" fill="hold" grpId="0" nodeType="withEffect">
                                  <p:stCondLst>
                                    <p:cond delay="0"/>
                                  </p:stCondLst>
                                  <p:iterate type="wd">
                                    <p:tmPct val="10000"/>
                                  </p:iterate>
                                  <p:childTnLst>
                                    <p:set>
                                      <p:cBhvr>
                                        <p:cTn id="128" dur="1" fill="hold">
                                          <p:stCondLst>
                                            <p:cond delay="0"/>
                                          </p:stCondLst>
                                        </p:cTn>
                                        <p:tgtEl>
                                          <p:spTgt spid="24"/>
                                        </p:tgtEl>
                                        <p:attrNameLst>
                                          <p:attrName>style.visibility</p:attrName>
                                        </p:attrNameLst>
                                      </p:cBhvr>
                                      <p:to>
                                        <p:strVal val="visible"/>
                                      </p:to>
                                    </p:set>
                                    <p:anim calcmode="lin" valueType="num">
                                      <p:cBhvr additive="base">
                                        <p:cTn id="129" dur="500" fill="hold"/>
                                        <p:tgtEl>
                                          <p:spTgt spid="24"/>
                                        </p:tgtEl>
                                        <p:attrNameLst>
                                          <p:attrName>ppt_x</p:attrName>
                                        </p:attrNameLst>
                                      </p:cBhvr>
                                      <p:tavLst>
                                        <p:tav tm="0">
                                          <p:val>
                                            <p:strVal val="1+#ppt_w/2"/>
                                          </p:val>
                                        </p:tav>
                                        <p:tav tm="100000">
                                          <p:val>
                                            <p:strVal val="#ppt_x"/>
                                          </p:val>
                                        </p:tav>
                                      </p:tavLst>
                                    </p:anim>
                                    <p:anim calcmode="lin" valueType="num">
                                      <p:cBhvr additive="base">
                                        <p:cTn id="130" dur="500" fill="hold"/>
                                        <p:tgtEl>
                                          <p:spTgt spid="24"/>
                                        </p:tgtEl>
                                        <p:attrNameLst>
                                          <p:attrName>ppt_y</p:attrName>
                                        </p:attrNameLst>
                                      </p:cBhvr>
                                      <p:tavLst>
                                        <p:tav tm="0">
                                          <p:val>
                                            <p:strVal val="#ppt_y"/>
                                          </p:val>
                                        </p:tav>
                                        <p:tav tm="100000">
                                          <p:val>
                                            <p:strVal val="#ppt_y"/>
                                          </p:val>
                                        </p:tav>
                                      </p:tavLst>
                                    </p:anim>
                                  </p:childTnLst>
                                </p:cTn>
                              </p:par>
                            </p:childTnLst>
                          </p:cTn>
                        </p:par>
                        <p:par>
                          <p:cTn id="131" fill="hold">
                            <p:stCondLst>
                              <p:cond delay="7350"/>
                            </p:stCondLst>
                            <p:childTnLst>
                              <p:par>
                                <p:cTn id="132" presetID="22" presetClass="entr" presetSubtype="8" fill="hold" grpId="0" nodeType="afterEffect">
                                  <p:stCondLst>
                                    <p:cond delay="0"/>
                                  </p:stCondLst>
                                  <p:childTnLst>
                                    <p:set>
                                      <p:cBhvr>
                                        <p:cTn id="133" dur="1" fill="hold">
                                          <p:stCondLst>
                                            <p:cond delay="0"/>
                                          </p:stCondLst>
                                        </p:cTn>
                                        <p:tgtEl>
                                          <p:spTgt spid="23">
                                            <p:txEl>
                                              <p:pRg st="0" end="0"/>
                                            </p:txEl>
                                          </p:spTgt>
                                        </p:tgtEl>
                                        <p:attrNameLst>
                                          <p:attrName>style.visibility</p:attrName>
                                        </p:attrNameLst>
                                      </p:cBhvr>
                                      <p:to>
                                        <p:strVal val="visible"/>
                                      </p:to>
                                    </p:set>
                                    <p:animEffect transition="in" filter="wipe(left)">
                                      <p:cBhvr>
                                        <p:cTn id="134" dur="500"/>
                                        <p:tgtEl>
                                          <p:spTgt spid="23">
                                            <p:txEl>
                                              <p:pRg st="0" end="0"/>
                                            </p:txEl>
                                          </p:spTgt>
                                        </p:tgtEl>
                                      </p:cBhvr>
                                    </p:animEffect>
                                  </p:childTnLst>
                                </p:cTn>
                              </p:par>
                            </p:childTnLst>
                          </p:cTn>
                        </p:par>
                        <p:par>
                          <p:cTn id="135" fill="hold">
                            <p:stCondLst>
                              <p:cond delay="7850"/>
                            </p:stCondLst>
                            <p:childTnLst>
                              <p:par>
                                <p:cTn id="136" presetID="22" presetClass="entr" presetSubtype="8" fill="hold" grpId="0" nodeType="afterEffect">
                                  <p:stCondLst>
                                    <p:cond delay="250"/>
                                  </p:stCondLst>
                                  <p:childTnLst>
                                    <p:set>
                                      <p:cBhvr>
                                        <p:cTn id="137" dur="1" fill="hold">
                                          <p:stCondLst>
                                            <p:cond delay="0"/>
                                          </p:stCondLst>
                                        </p:cTn>
                                        <p:tgtEl>
                                          <p:spTgt spid="46"/>
                                        </p:tgtEl>
                                        <p:attrNameLst>
                                          <p:attrName>style.visibility</p:attrName>
                                        </p:attrNameLst>
                                      </p:cBhvr>
                                      <p:to>
                                        <p:strVal val="visible"/>
                                      </p:to>
                                    </p:set>
                                    <p:animEffect transition="in" filter="wipe(left)">
                                      <p:cBhvr>
                                        <p:cTn id="138" dur="500"/>
                                        <p:tgtEl>
                                          <p:spTgt spid="46"/>
                                        </p:tgtEl>
                                      </p:cBhvr>
                                    </p:animEffect>
                                  </p:childTnLst>
                                </p:cTn>
                              </p:par>
                            </p:childTnLst>
                          </p:cTn>
                        </p:par>
                        <p:par>
                          <p:cTn id="139" fill="hold">
                            <p:stCondLst>
                              <p:cond delay="8600"/>
                            </p:stCondLst>
                            <p:childTnLst>
                              <p:par>
                                <p:cTn id="140" presetID="2" presetClass="entr" presetSubtype="2" decel="100000" fill="hold" grpId="0" nodeType="afterEffect">
                                  <p:stCondLst>
                                    <p:cond delay="0"/>
                                  </p:stCondLst>
                                  <p:iterate type="wd">
                                    <p:tmPct val="10000"/>
                                  </p:iterate>
                                  <p:childTnLst>
                                    <p:set>
                                      <p:cBhvr>
                                        <p:cTn id="141" dur="1" fill="hold">
                                          <p:stCondLst>
                                            <p:cond delay="0"/>
                                          </p:stCondLst>
                                        </p:cTn>
                                        <p:tgtEl>
                                          <p:spTgt spid="25">
                                            <p:txEl>
                                              <p:pRg st="0" end="0"/>
                                            </p:txEl>
                                          </p:spTgt>
                                        </p:tgtEl>
                                        <p:attrNameLst>
                                          <p:attrName>style.visibility</p:attrName>
                                        </p:attrNameLst>
                                      </p:cBhvr>
                                      <p:to>
                                        <p:strVal val="visible"/>
                                      </p:to>
                                    </p:set>
                                    <p:anim calcmode="lin" valueType="num">
                                      <p:cBhvr additive="base">
                                        <p:cTn id="142"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143" dur="500" fill="hold"/>
                                        <p:tgtEl>
                                          <p:spTgt spid="25">
                                            <p:txEl>
                                              <p:pRg st="0" end="0"/>
                                            </p:txEl>
                                          </p:spTgt>
                                        </p:tgtEl>
                                        <p:attrNameLst>
                                          <p:attrName>ppt_y</p:attrName>
                                        </p:attrNameLst>
                                      </p:cBhvr>
                                      <p:tavLst>
                                        <p:tav tm="0">
                                          <p:val>
                                            <p:strVal val="#ppt_y"/>
                                          </p:val>
                                        </p:tav>
                                        <p:tav tm="100000">
                                          <p:val>
                                            <p:strVal val="#ppt_y"/>
                                          </p:val>
                                        </p:tav>
                                      </p:tavLst>
                                    </p:anim>
                                  </p:childTnLst>
                                </p:cTn>
                              </p:par>
                              <p:par>
                                <p:cTn id="144" presetID="2" presetClass="entr" presetSubtype="2" decel="100000" fill="hold" grpId="0" nodeType="withEffect">
                                  <p:stCondLst>
                                    <p:cond delay="0"/>
                                  </p:stCondLst>
                                  <p:iterate type="wd">
                                    <p:tmPct val="10000"/>
                                  </p:iterate>
                                  <p:childTnLst>
                                    <p:set>
                                      <p:cBhvr>
                                        <p:cTn id="145" dur="1" fill="hold">
                                          <p:stCondLst>
                                            <p:cond delay="0"/>
                                          </p:stCondLst>
                                        </p:cTn>
                                        <p:tgtEl>
                                          <p:spTgt spid="27"/>
                                        </p:tgtEl>
                                        <p:attrNameLst>
                                          <p:attrName>style.visibility</p:attrName>
                                        </p:attrNameLst>
                                      </p:cBhvr>
                                      <p:to>
                                        <p:strVal val="visible"/>
                                      </p:to>
                                    </p:set>
                                    <p:anim calcmode="lin" valueType="num">
                                      <p:cBhvr additive="base">
                                        <p:cTn id="146" dur="500" fill="hold"/>
                                        <p:tgtEl>
                                          <p:spTgt spid="27"/>
                                        </p:tgtEl>
                                        <p:attrNameLst>
                                          <p:attrName>ppt_x</p:attrName>
                                        </p:attrNameLst>
                                      </p:cBhvr>
                                      <p:tavLst>
                                        <p:tav tm="0">
                                          <p:val>
                                            <p:strVal val="1+#ppt_w/2"/>
                                          </p:val>
                                        </p:tav>
                                        <p:tav tm="100000">
                                          <p:val>
                                            <p:strVal val="#ppt_x"/>
                                          </p:val>
                                        </p:tav>
                                      </p:tavLst>
                                    </p:anim>
                                    <p:anim calcmode="lin" valueType="num">
                                      <p:cBhvr additive="base">
                                        <p:cTn id="147" dur="500" fill="hold"/>
                                        <p:tgtEl>
                                          <p:spTgt spid="27"/>
                                        </p:tgtEl>
                                        <p:attrNameLst>
                                          <p:attrName>ppt_y</p:attrName>
                                        </p:attrNameLst>
                                      </p:cBhvr>
                                      <p:tavLst>
                                        <p:tav tm="0">
                                          <p:val>
                                            <p:strVal val="#ppt_y"/>
                                          </p:val>
                                        </p:tav>
                                        <p:tav tm="100000">
                                          <p:val>
                                            <p:strVal val="#ppt_y"/>
                                          </p:val>
                                        </p:tav>
                                      </p:tavLst>
                                    </p:anim>
                                  </p:childTnLst>
                                </p:cTn>
                              </p:par>
                            </p:childTnLst>
                          </p:cTn>
                        </p:par>
                        <p:par>
                          <p:cTn id="148" fill="hold">
                            <p:stCondLst>
                              <p:cond delay="9200"/>
                            </p:stCondLst>
                            <p:childTnLst>
                              <p:par>
                                <p:cTn id="149" presetID="22" presetClass="entr" presetSubtype="8" fill="hold" grpId="0" nodeType="afterEffect">
                                  <p:stCondLst>
                                    <p:cond delay="0"/>
                                  </p:stCondLst>
                                  <p:childTnLst>
                                    <p:set>
                                      <p:cBhvr>
                                        <p:cTn id="150" dur="1" fill="hold">
                                          <p:stCondLst>
                                            <p:cond delay="0"/>
                                          </p:stCondLst>
                                        </p:cTn>
                                        <p:tgtEl>
                                          <p:spTgt spid="26">
                                            <p:txEl>
                                              <p:pRg st="0" end="0"/>
                                            </p:txEl>
                                          </p:spTgt>
                                        </p:tgtEl>
                                        <p:attrNameLst>
                                          <p:attrName>style.visibility</p:attrName>
                                        </p:attrNameLst>
                                      </p:cBhvr>
                                      <p:to>
                                        <p:strVal val="visible"/>
                                      </p:to>
                                    </p:set>
                                    <p:animEffect transition="in" filter="wipe(left)">
                                      <p:cBhvr>
                                        <p:cTn id="151" dur="500"/>
                                        <p:tgtEl>
                                          <p:spTgt spid="26">
                                            <p:txEl>
                                              <p:pRg st="0" end="0"/>
                                            </p:txEl>
                                          </p:spTgt>
                                        </p:tgtEl>
                                      </p:cBhvr>
                                    </p:animEffect>
                                  </p:childTnLst>
                                </p:cTn>
                              </p:par>
                            </p:childTnLst>
                          </p:cTn>
                        </p:par>
                        <p:par>
                          <p:cTn id="152" fill="hold">
                            <p:stCondLst>
                              <p:cond delay="9700"/>
                            </p:stCondLst>
                            <p:childTnLst>
                              <p:par>
                                <p:cTn id="153" presetID="22" presetClass="entr" presetSubtype="2" fill="hold" grpId="0" nodeType="afterEffect">
                                  <p:stCondLst>
                                    <p:cond delay="250"/>
                                  </p:stCondLst>
                                  <p:childTnLst>
                                    <p:set>
                                      <p:cBhvr>
                                        <p:cTn id="154" dur="1" fill="hold">
                                          <p:stCondLst>
                                            <p:cond delay="0"/>
                                          </p:stCondLst>
                                        </p:cTn>
                                        <p:tgtEl>
                                          <p:spTgt spid="43"/>
                                        </p:tgtEl>
                                        <p:attrNameLst>
                                          <p:attrName>style.visibility</p:attrName>
                                        </p:attrNameLst>
                                      </p:cBhvr>
                                      <p:to>
                                        <p:strVal val="visible"/>
                                      </p:to>
                                    </p:set>
                                    <p:animEffect transition="in" filter="wipe(right)">
                                      <p:cBhvr>
                                        <p:cTn id="155" dur="500"/>
                                        <p:tgtEl>
                                          <p:spTgt spid="43"/>
                                        </p:tgtEl>
                                      </p:cBhvr>
                                    </p:animEffect>
                                  </p:childTnLst>
                                </p:cTn>
                              </p:par>
                            </p:childTnLst>
                          </p:cTn>
                        </p:par>
                        <p:par>
                          <p:cTn id="156" fill="hold">
                            <p:stCondLst>
                              <p:cond delay="10450"/>
                            </p:stCondLst>
                            <p:childTnLst>
                              <p:par>
                                <p:cTn id="157" presetID="2" presetClass="entr" presetSubtype="8" decel="100000" fill="hold" grpId="0" nodeType="afterEffect">
                                  <p:stCondLst>
                                    <p:cond delay="0"/>
                                  </p:stCondLst>
                                  <p:iterate type="wd">
                                    <p:tmPct val="10000"/>
                                  </p:iterate>
                                  <p:childTnLst>
                                    <p:set>
                                      <p:cBhvr>
                                        <p:cTn id="158" dur="1" fill="hold">
                                          <p:stCondLst>
                                            <p:cond delay="0"/>
                                          </p:stCondLst>
                                        </p:cTn>
                                        <p:tgtEl>
                                          <p:spTgt spid="34">
                                            <p:txEl>
                                              <p:pRg st="0" end="0"/>
                                            </p:txEl>
                                          </p:spTgt>
                                        </p:tgtEl>
                                        <p:attrNameLst>
                                          <p:attrName>style.visibility</p:attrName>
                                        </p:attrNameLst>
                                      </p:cBhvr>
                                      <p:to>
                                        <p:strVal val="visible"/>
                                      </p:to>
                                    </p:set>
                                    <p:anim calcmode="lin" valueType="num">
                                      <p:cBhvr additive="base">
                                        <p:cTn id="159"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60" dur="500" fill="hold"/>
                                        <p:tgtEl>
                                          <p:spTgt spid="34">
                                            <p:txEl>
                                              <p:pRg st="0" end="0"/>
                                            </p:txEl>
                                          </p:spTgt>
                                        </p:tgtEl>
                                        <p:attrNameLst>
                                          <p:attrName>ppt_y</p:attrName>
                                        </p:attrNameLst>
                                      </p:cBhvr>
                                      <p:tavLst>
                                        <p:tav tm="0">
                                          <p:val>
                                            <p:strVal val="#ppt_y"/>
                                          </p:val>
                                        </p:tav>
                                        <p:tav tm="100000">
                                          <p:val>
                                            <p:strVal val="#ppt_y"/>
                                          </p:val>
                                        </p:tav>
                                      </p:tavLst>
                                    </p:anim>
                                  </p:childTnLst>
                                </p:cTn>
                              </p:par>
                              <p:par>
                                <p:cTn id="161" presetID="2" presetClass="entr" presetSubtype="8" decel="100000" fill="hold" grpId="0" nodeType="withEffect">
                                  <p:stCondLst>
                                    <p:cond delay="0"/>
                                  </p:stCondLst>
                                  <p:iterate type="wd">
                                    <p:tmPct val="10000"/>
                                  </p:iterate>
                                  <p:childTnLst>
                                    <p:set>
                                      <p:cBhvr>
                                        <p:cTn id="162" dur="1" fill="hold">
                                          <p:stCondLst>
                                            <p:cond delay="0"/>
                                          </p:stCondLst>
                                        </p:cTn>
                                        <p:tgtEl>
                                          <p:spTgt spid="36"/>
                                        </p:tgtEl>
                                        <p:attrNameLst>
                                          <p:attrName>style.visibility</p:attrName>
                                        </p:attrNameLst>
                                      </p:cBhvr>
                                      <p:to>
                                        <p:strVal val="visible"/>
                                      </p:to>
                                    </p:set>
                                    <p:anim calcmode="lin" valueType="num">
                                      <p:cBhvr additive="base">
                                        <p:cTn id="163" dur="500" fill="hold"/>
                                        <p:tgtEl>
                                          <p:spTgt spid="36"/>
                                        </p:tgtEl>
                                        <p:attrNameLst>
                                          <p:attrName>ppt_x</p:attrName>
                                        </p:attrNameLst>
                                      </p:cBhvr>
                                      <p:tavLst>
                                        <p:tav tm="0">
                                          <p:val>
                                            <p:strVal val="0-#ppt_w/2"/>
                                          </p:val>
                                        </p:tav>
                                        <p:tav tm="100000">
                                          <p:val>
                                            <p:strVal val="#ppt_x"/>
                                          </p:val>
                                        </p:tav>
                                      </p:tavLst>
                                    </p:anim>
                                    <p:anim calcmode="lin" valueType="num">
                                      <p:cBhvr additive="base">
                                        <p:cTn id="164" dur="500" fill="hold"/>
                                        <p:tgtEl>
                                          <p:spTgt spid="36"/>
                                        </p:tgtEl>
                                        <p:attrNameLst>
                                          <p:attrName>ppt_y</p:attrName>
                                        </p:attrNameLst>
                                      </p:cBhvr>
                                      <p:tavLst>
                                        <p:tav tm="0">
                                          <p:val>
                                            <p:strVal val="#ppt_y"/>
                                          </p:val>
                                        </p:tav>
                                        <p:tav tm="100000">
                                          <p:val>
                                            <p:strVal val="#ppt_y"/>
                                          </p:val>
                                        </p:tav>
                                      </p:tavLst>
                                    </p:anim>
                                  </p:childTnLst>
                                </p:cTn>
                              </p:par>
                            </p:childTnLst>
                          </p:cTn>
                        </p:par>
                        <p:par>
                          <p:cTn id="165" fill="hold">
                            <p:stCondLst>
                              <p:cond delay="11050"/>
                            </p:stCondLst>
                            <p:childTnLst>
                              <p:par>
                                <p:cTn id="166" presetID="22" presetClass="entr" presetSubtype="8" fill="hold" grpId="0" nodeType="afterEffect">
                                  <p:stCondLst>
                                    <p:cond delay="0"/>
                                  </p:stCondLst>
                                  <p:childTnLst>
                                    <p:set>
                                      <p:cBhvr>
                                        <p:cTn id="167" dur="1" fill="hold">
                                          <p:stCondLst>
                                            <p:cond delay="0"/>
                                          </p:stCondLst>
                                        </p:cTn>
                                        <p:tgtEl>
                                          <p:spTgt spid="35">
                                            <p:txEl>
                                              <p:pRg st="0" end="0"/>
                                            </p:txEl>
                                          </p:spTgt>
                                        </p:tgtEl>
                                        <p:attrNameLst>
                                          <p:attrName>style.visibility</p:attrName>
                                        </p:attrNameLst>
                                      </p:cBhvr>
                                      <p:to>
                                        <p:strVal val="visible"/>
                                      </p:to>
                                    </p:set>
                                    <p:animEffect transition="in" filter="wipe(left)">
                                      <p:cBhvr>
                                        <p:cTn id="168" dur="500"/>
                                        <p:tgtEl>
                                          <p:spTgt spid="35">
                                            <p:txEl>
                                              <p:pRg st="0" end="0"/>
                                            </p:txEl>
                                          </p:spTgt>
                                        </p:tgtEl>
                                      </p:cBhvr>
                                    </p:animEffect>
                                  </p:childTnLst>
                                </p:cTn>
                              </p:par>
                            </p:childTnLst>
                          </p:cTn>
                        </p:par>
                        <p:par>
                          <p:cTn id="169" fill="hold">
                            <p:stCondLst>
                              <p:cond delay="11550"/>
                            </p:stCondLst>
                            <p:childTnLst>
                              <p:par>
                                <p:cTn id="170" presetID="22" presetClass="entr" presetSubtype="2" fill="hold" grpId="0" nodeType="afterEffect">
                                  <p:stCondLst>
                                    <p:cond delay="250"/>
                                  </p:stCondLst>
                                  <p:childTnLst>
                                    <p:set>
                                      <p:cBhvr>
                                        <p:cTn id="171" dur="1" fill="hold">
                                          <p:stCondLst>
                                            <p:cond delay="0"/>
                                          </p:stCondLst>
                                        </p:cTn>
                                        <p:tgtEl>
                                          <p:spTgt spid="44"/>
                                        </p:tgtEl>
                                        <p:attrNameLst>
                                          <p:attrName>style.visibility</p:attrName>
                                        </p:attrNameLst>
                                      </p:cBhvr>
                                      <p:to>
                                        <p:strVal val="visible"/>
                                      </p:to>
                                    </p:set>
                                    <p:animEffect transition="in" filter="wipe(right)">
                                      <p:cBhvr>
                                        <p:cTn id="172" dur="500"/>
                                        <p:tgtEl>
                                          <p:spTgt spid="44"/>
                                        </p:tgtEl>
                                      </p:cBhvr>
                                    </p:animEffect>
                                  </p:childTnLst>
                                </p:cTn>
                              </p:par>
                            </p:childTnLst>
                          </p:cTn>
                        </p:par>
                        <p:par>
                          <p:cTn id="173" fill="hold">
                            <p:stCondLst>
                              <p:cond delay="12300"/>
                            </p:stCondLst>
                            <p:childTnLst>
                              <p:par>
                                <p:cTn id="174" presetID="2" presetClass="entr" presetSubtype="8" decel="100000" fill="hold" grpId="0" nodeType="afterEffect">
                                  <p:stCondLst>
                                    <p:cond delay="0"/>
                                  </p:stCondLst>
                                  <p:iterate type="wd">
                                    <p:tmPct val="10000"/>
                                  </p:iterate>
                                  <p:childTnLst>
                                    <p:set>
                                      <p:cBhvr>
                                        <p:cTn id="175" dur="1" fill="hold">
                                          <p:stCondLst>
                                            <p:cond delay="0"/>
                                          </p:stCondLst>
                                        </p:cTn>
                                        <p:tgtEl>
                                          <p:spTgt spid="31">
                                            <p:txEl>
                                              <p:pRg st="0" end="0"/>
                                            </p:txEl>
                                          </p:spTgt>
                                        </p:tgtEl>
                                        <p:attrNameLst>
                                          <p:attrName>style.visibility</p:attrName>
                                        </p:attrNameLst>
                                      </p:cBhvr>
                                      <p:to>
                                        <p:strVal val="visible"/>
                                      </p:to>
                                    </p:set>
                                    <p:anim calcmode="lin" valueType="num">
                                      <p:cBhvr additive="base">
                                        <p:cTn id="176"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77" dur="500" fill="hold"/>
                                        <p:tgtEl>
                                          <p:spTgt spid="31">
                                            <p:txEl>
                                              <p:pRg st="0" end="0"/>
                                            </p:txEl>
                                          </p:spTgt>
                                        </p:tgtEl>
                                        <p:attrNameLst>
                                          <p:attrName>ppt_y</p:attrName>
                                        </p:attrNameLst>
                                      </p:cBhvr>
                                      <p:tavLst>
                                        <p:tav tm="0">
                                          <p:val>
                                            <p:strVal val="#ppt_y"/>
                                          </p:val>
                                        </p:tav>
                                        <p:tav tm="100000">
                                          <p:val>
                                            <p:strVal val="#ppt_y"/>
                                          </p:val>
                                        </p:tav>
                                      </p:tavLst>
                                    </p:anim>
                                  </p:childTnLst>
                                </p:cTn>
                              </p:par>
                              <p:par>
                                <p:cTn id="178" presetID="2" presetClass="entr" presetSubtype="8" decel="100000" fill="hold" grpId="0" nodeType="withEffect">
                                  <p:stCondLst>
                                    <p:cond delay="0"/>
                                  </p:stCondLst>
                                  <p:iterate type="wd">
                                    <p:tmPct val="10000"/>
                                  </p:iterate>
                                  <p:childTnLst>
                                    <p:set>
                                      <p:cBhvr>
                                        <p:cTn id="179" dur="1" fill="hold">
                                          <p:stCondLst>
                                            <p:cond delay="0"/>
                                          </p:stCondLst>
                                        </p:cTn>
                                        <p:tgtEl>
                                          <p:spTgt spid="33"/>
                                        </p:tgtEl>
                                        <p:attrNameLst>
                                          <p:attrName>style.visibility</p:attrName>
                                        </p:attrNameLst>
                                      </p:cBhvr>
                                      <p:to>
                                        <p:strVal val="visible"/>
                                      </p:to>
                                    </p:set>
                                    <p:anim calcmode="lin" valueType="num">
                                      <p:cBhvr additive="base">
                                        <p:cTn id="180" dur="500" fill="hold"/>
                                        <p:tgtEl>
                                          <p:spTgt spid="33"/>
                                        </p:tgtEl>
                                        <p:attrNameLst>
                                          <p:attrName>ppt_x</p:attrName>
                                        </p:attrNameLst>
                                      </p:cBhvr>
                                      <p:tavLst>
                                        <p:tav tm="0">
                                          <p:val>
                                            <p:strVal val="0-#ppt_w/2"/>
                                          </p:val>
                                        </p:tav>
                                        <p:tav tm="100000">
                                          <p:val>
                                            <p:strVal val="#ppt_x"/>
                                          </p:val>
                                        </p:tav>
                                      </p:tavLst>
                                    </p:anim>
                                    <p:anim calcmode="lin" valueType="num">
                                      <p:cBhvr additive="base">
                                        <p:cTn id="181" dur="500" fill="hold"/>
                                        <p:tgtEl>
                                          <p:spTgt spid="33"/>
                                        </p:tgtEl>
                                        <p:attrNameLst>
                                          <p:attrName>ppt_y</p:attrName>
                                        </p:attrNameLst>
                                      </p:cBhvr>
                                      <p:tavLst>
                                        <p:tav tm="0">
                                          <p:val>
                                            <p:strVal val="#ppt_y"/>
                                          </p:val>
                                        </p:tav>
                                        <p:tav tm="100000">
                                          <p:val>
                                            <p:strVal val="#ppt_y"/>
                                          </p:val>
                                        </p:tav>
                                      </p:tavLst>
                                    </p:anim>
                                  </p:childTnLst>
                                </p:cTn>
                              </p:par>
                            </p:childTnLst>
                          </p:cTn>
                        </p:par>
                        <p:par>
                          <p:cTn id="182" fill="hold">
                            <p:stCondLst>
                              <p:cond delay="12900"/>
                            </p:stCondLst>
                            <p:childTnLst>
                              <p:par>
                                <p:cTn id="183" presetID="22" presetClass="entr" presetSubtype="8" fill="hold" grpId="0" nodeType="afterEffect">
                                  <p:stCondLst>
                                    <p:cond delay="0"/>
                                  </p:stCondLst>
                                  <p:childTnLst>
                                    <p:set>
                                      <p:cBhvr>
                                        <p:cTn id="184" dur="1" fill="hold">
                                          <p:stCondLst>
                                            <p:cond delay="0"/>
                                          </p:stCondLst>
                                        </p:cTn>
                                        <p:tgtEl>
                                          <p:spTgt spid="32">
                                            <p:txEl>
                                              <p:pRg st="0" end="0"/>
                                            </p:txEl>
                                          </p:spTgt>
                                        </p:tgtEl>
                                        <p:attrNameLst>
                                          <p:attrName>style.visibility</p:attrName>
                                        </p:attrNameLst>
                                      </p:cBhvr>
                                      <p:to>
                                        <p:strVal val="visible"/>
                                      </p:to>
                                    </p:set>
                                    <p:animEffect transition="in" filter="wipe(left)">
                                      <p:cBhvr>
                                        <p:cTn id="185" dur="500"/>
                                        <p:tgtEl>
                                          <p:spTgt spid="32">
                                            <p:txEl>
                                              <p:pRg st="0" end="0"/>
                                            </p:txEl>
                                          </p:spTgt>
                                        </p:tgtEl>
                                      </p:cBhvr>
                                    </p:animEffect>
                                  </p:childTnLst>
                                </p:cTn>
                              </p:par>
                            </p:childTnLst>
                          </p:cTn>
                        </p:par>
                        <p:par>
                          <p:cTn id="186" fill="hold">
                            <p:stCondLst>
                              <p:cond delay="13400"/>
                            </p:stCondLst>
                            <p:childTnLst>
                              <p:par>
                                <p:cTn id="187" presetID="22" presetClass="entr" presetSubtype="2" fill="hold" grpId="0" nodeType="afterEffect">
                                  <p:stCondLst>
                                    <p:cond delay="250"/>
                                  </p:stCondLst>
                                  <p:childTnLst>
                                    <p:set>
                                      <p:cBhvr>
                                        <p:cTn id="188" dur="1" fill="hold">
                                          <p:stCondLst>
                                            <p:cond delay="0"/>
                                          </p:stCondLst>
                                        </p:cTn>
                                        <p:tgtEl>
                                          <p:spTgt spid="45"/>
                                        </p:tgtEl>
                                        <p:attrNameLst>
                                          <p:attrName>style.visibility</p:attrName>
                                        </p:attrNameLst>
                                      </p:cBhvr>
                                      <p:to>
                                        <p:strVal val="visible"/>
                                      </p:to>
                                    </p:set>
                                    <p:animEffect transition="in" filter="wipe(right)">
                                      <p:cBhvr>
                                        <p:cTn id="189" dur="500"/>
                                        <p:tgtEl>
                                          <p:spTgt spid="45"/>
                                        </p:tgtEl>
                                      </p:cBhvr>
                                    </p:animEffect>
                                  </p:childTnLst>
                                </p:cTn>
                              </p:par>
                            </p:childTnLst>
                          </p:cTn>
                        </p:par>
                        <p:par>
                          <p:cTn id="190" fill="hold">
                            <p:stCondLst>
                              <p:cond delay="14150"/>
                            </p:stCondLst>
                            <p:childTnLst>
                              <p:par>
                                <p:cTn id="191" presetID="2" presetClass="entr" presetSubtype="8" decel="100000" fill="hold" grpId="0" nodeType="afterEffect">
                                  <p:stCondLst>
                                    <p:cond delay="0"/>
                                  </p:stCondLst>
                                  <p:iterate type="wd">
                                    <p:tmPct val="10000"/>
                                  </p:iterate>
                                  <p:childTnLst>
                                    <p:set>
                                      <p:cBhvr>
                                        <p:cTn id="192" dur="1" fill="hold">
                                          <p:stCondLst>
                                            <p:cond delay="0"/>
                                          </p:stCondLst>
                                        </p:cTn>
                                        <p:tgtEl>
                                          <p:spTgt spid="28">
                                            <p:txEl>
                                              <p:pRg st="0" end="0"/>
                                            </p:txEl>
                                          </p:spTgt>
                                        </p:tgtEl>
                                        <p:attrNameLst>
                                          <p:attrName>style.visibility</p:attrName>
                                        </p:attrNameLst>
                                      </p:cBhvr>
                                      <p:to>
                                        <p:strVal val="visible"/>
                                      </p:to>
                                    </p:set>
                                    <p:anim calcmode="lin" valueType="num">
                                      <p:cBhvr additive="base">
                                        <p:cTn id="193"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94" dur="500" fill="hold"/>
                                        <p:tgtEl>
                                          <p:spTgt spid="28">
                                            <p:txEl>
                                              <p:pRg st="0" end="0"/>
                                            </p:txEl>
                                          </p:spTgt>
                                        </p:tgtEl>
                                        <p:attrNameLst>
                                          <p:attrName>ppt_y</p:attrName>
                                        </p:attrNameLst>
                                      </p:cBhvr>
                                      <p:tavLst>
                                        <p:tav tm="0">
                                          <p:val>
                                            <p:strVal val="#ppt_y"/>
                                          </p:val>
                                        </p:tav>
                                        <p:tav tm="100000">
                                          <p:val>
                                            <p:strVal val="#ppt_y"/>
                                          </p:val>
                                        </p:tav>
                                      </p:tavLst>
                                    </p:anim>
                                  </p:childTnLst>
                                </p:cTn>
                              </p:par>
                              <p:par>
                                <p:cTn id="195" presetID="2" presetClass="entr" presetSubtype="8" decel="100000" fill="hold" grpId="0" nodeType="withEffect">
                                  <p:stCondLst>
                                    <p:cond delay="0"/>
                                  </p:stCondLst>
                                  <p:iterate type="wd">
                                    <p:tmPct val="10000"/>
                                  </p:iterate>
                                  <p:childTnLst>
                                    <p:set>
                                      <p:cBhvr>
                                        <p:cTn id="196" dur="1" fill="hold">
                                          <p:stCondLst>
                                            <p:cond delay="0"/>
                                          </p:stCondLst>
                                        </p:cTn>
                                        <p:tgtEl>
                                          <p:spTgt spid="30"/>
                                        </p:tgtEl>
                                        <p:attrNameLst>
                                          <p:attrName>style.visibility</p:attrName>
                                        </p:attrNameLst>
                                      </p:cBhvr>
                                      <p:to>
                                        <p:strVal val="visible"/>
                                      </p:to>
                                    </p:set>
                                    <p:anim calcmode="lin" valueType="num">
                                      <p:cBhvr additive="base">
                                        <p:cTn id="197" dur="500" fill="hold"/>
                                        <p:tgtEl>
                                          <p:spTgt spid="30"/>
                                        </p:tgtEl>
                                        <p:attrNameLst>
                                          <p:attrName>ppt_x</p:attrName>
                                        </p:attrNameLst>
                                      </p:cBhvr>
                                      <p:tavLst>
                                        <p:tav tm="0">
                                          <p:val>
                                            <p:strVal val="0-#ppt_w/2"/>
                                          </p:val>
                                        </p:tav>
                                        <p:tav tm="100000">
                                          <p:val>
                                            <p:strVal val="#ppt_x"/>
                                          </p:val>
                                        </p:tav>
                                      </p:tavLst>
                                    </p:anim>
                                    <p:anim calcmode="lin" valueType="num">
                                      <p:cBhvr additive="base">
                                        <p:cTn id="198" dur="500" fill="hold"/>
                                        <p:tgtEl>
                                          <p:spTgt spid="30"/>
                                        </p:tgtEl>
                                        <p:attrNameLst>
                                          <p:attrName>ppt_y</p:attrName>
                                        </p:attrNameLst>
                                      </p:cBhvr>
                                      <p:tavLst>
                                        <p:tav tm="0">
                                          <p:val>
                                            <p:strVal val="#ppt_y"/>
                                          </p:val>
                                        </p:tav>
                                        <p:tav tm="100000">
                                          <p:val>
                                            <p:strVal val="#ppt_y"/>
                                          </p:val>
                                        </p:tav>
                                      </p:tavLst>
                                    </p:anim>
                                  </p:childTnLst>
                                </p:cTn>
                              </p:par>
                            </p:childTnLst>
                          </p:cTn>
                        </p:par>
                        <p:par>
                          <p:cTn id="199" fill="hold">
                            <p:stCondLst>
                              <p:cond delay="14750"/>
                            </p:stCondLst>
                            <p:childTnLst>
                              <p:par>
                                <p:cTn id="200" presetID="22" presetClass="entr" presetSubtype="8" fill="hold" grpId="0" nodeType="afterEffect">
                                  <p:stCondLst>
                                    <p:cond delay="0"/>
                                  </p:stCondLst>
                                  <p:childTnLst>
                                    <p:set>
                                      <p:cBhvr>
                                        <p:cTn id="201" dur="1" fill="hold">
                                          <p:stCondLst>
                                            <p:cond delay="0"/>
                                          </p:stCondLst>
                                        </p:cTn>
                                        <p:tgtEl>
                                          <p:spTgt spid="29">
                                            <p:txEl>
                                              <p:pRg st="0" end="0"/>
                                            </p:txEl>
                                          </p:spTgt>
                                        </p:tgtEl>
                                        <p:attrNameLst>
                                          <p:attrName>style.visibility</p:attrName>
                                        </p:attrNameLst>
                                      </p:cBhvr>
                                      <p:to>
                                        <p:strVal val="visible"/>
                                      </p:to>
                                    </p:set>
                                    <p:animEffect transition="in" filter="wipe(left)">
                                      <p:cBhvr>
                                        <p:cTn id="20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2" grpId="0" animBg="1"/>
      <p:bldP spid="13" grpId="0" animBg="1"/>
      <p:bldP spid="14" grpId="0" animBg="1"/>
      <p:bldP spid="11" grpId="0" animBg="1"/>
      <p:bldP spid="10" grpId="0" animBg="1"/>
      <p:bldP spid="9" grpId="0" animBg="1"/>
      <p:bldP spid="5" grpId="0" animBg="1"/>
      <p:bldP spid="16"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2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p:bldP spid="52" grpId="0"/>
      <p:bldP spid="53" grpId="0" build="p">
        <p:tmplLst>
          <p:tmpl lvl="1">
            <p:tnLst>
              <p:par>
                <p:cTn presetID="53" presetClass="entr" presetSubtype="16" fill="hold" nodeType="withEffect">
                  <p:stCondLst>
                    <p:cond delay="25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600" y="1167594"/>
            <a:ext cx="7560840" cy="324036"/>
          </a:xfrm>
          <a:prstGeom prst="rect">
            <a:avLst/>
          </a:prstGeom>
        </p:spPr>
        <p:txBody>
          <a:bodyPr/>
          <a:lstStyle>
            <a:lvl1pPr algn="l">
              <a:defRPr sz="1800">
                <a:solidFill>
                  <a:schemeClr val="tx1">
                    <a:lumMod val="65000"/>
                    <a:lumOff val="35000"/>
                  </a:schemeClr>
                </a:solidFill>
              </a:defRPr>
            </a:lvl1pPr>
          </a:lstStyle>
          <a:p>
            <a:r>
              <a:rPr lang="id-ID" sz="1500" b="1" dirty="0">
                <a:solidFill>
                  <a:schemeClr val="tx1">
                    <a:lumMod val="75000"/>
                    <a:lumOff val="25000"/>
                  </a:schemeClr>
                </a:solidFill>
              </a:rPr>
              <a:t>Lorem ipsum dolor sit amet</a:t>
            </a:r>
          </a:p>
        </p:txBody>
      </p:sp>
      <p:sp>
        <p:nvSpPr>
          <p:cNvPr id="4" name="Content Placeholder 3"/>
          <p:cNvSpPr>
            <a:spLocks noGrp="1"/>
          </p:cNvSpPr>
          <p:nvPr>
            <p:ph sz="quarter" idx="10"/>
          </p:nvPr>
        </p:nvSpPr>
        <p:spPr>
          <a:xfrm>
            <a:off x="971552" y="1600200"/>
            <a:ext cx="7561263" cy="3239691"/>
          </a:xfrm>
          <a:prstGeom prst="rect">
            <a:avLst/>
          </a:prstGeom>
        </p:spPr>
        <p:txBody>
          <a:bodyPr/>
          <a:lstStyle>
            <a:lvl1pPr>
              <a:defRPr sz="1500">
                <a:solidFill>
                  <a:schemeClr val="tx1">
                    <a:lumMod val="65000"/>
                    <a:lumOff val="35000"/>
                  </a:schemeClr>
                </a:solidFill>
                <a:latin typeface="+mn-lt"/>
              </a:defRPr>
            </a:lvl1pPr>
            <a:lvl2pPr>
              <a:defRPr sz="1500">
                <a:solidFill>
                  <a:schemeClr val="tx1">
                    <a:lumMod val="65000"/>
                    <a:lumOff val="35000"/>
                  </a:schemeClr>
                </a:solidFill>
                <a:latin typeface="+mn-lt"/>
              </a:defRPr>
            </a:lvl2pPr>
            <a:lvl3pPr>
              <a:defRPr sz="1500">
                <a:solidFill>
                  <a:schemeClr val="tx1">
                    <a:lumMod val="65000"/>
                    <a:lumOff val="35000"/>
                  </a:schemeClr>
                </a:solidFill>
                <a:latin typeface="+mn-lt"/>
              </a:defRPr>
            </a:lvl3pPr>
            <a:lvl4pPr>
              <a:defRPr sz="1500">
                <a:solidFill>
                  <a:schemeClr val="tx1">
                    <a:lumMod val="65000"/>
                    <a:lumOff val="35000"/>
                  </a:schemeClr>
                </a:solidFill>
                <a:latin typeface="+mn-lt"/>
              </a:defRPr>
            </a:lvl4pPr>
            <a:lvl5pPr>
              <a:defRPr sz="1500">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745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0262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7724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7458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001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178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5992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1365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3114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8096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2015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7214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 Point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1583408" y="771551"/>
            <a:ext cx="7165418" cy="252028"/>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1619416" y="699543"/>
            <a:ext cx="1620320" cy="36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12" name="円/楕円 11"/>
          <p:cNvSpPr/>
          <p:nvPr userDrawn="1"/>
        </p:nvSpPr>
        <p:spPr>
          <a:xfrm>
            <a:off x="3125657" y="3014618"/>
            <a:ext cx="834961" cy="834889"/>
          </a:xfrm>
          <a:prstGeom prst="ellipse">
            <a:avLst/>
          </a:prstGeom>
          <a:solidFill>
            <a:schemeClr val="accent5"/>
          </a:solidFill>
          <a:ln w="152400">
            <a:noFill/>
          </a:ln>
          <a:effectLst>
            <a:outerShdw dist="101600" dir="27000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13" name="円/楕円 12"/>
          <p:cNvSpPr/>
          <p:nvPr userDrawn="1"/>
        </p:nvSpPr>
        <p:spPr>
          <a:xfrm>
            <a:off x="5183384" y="1848258"/>
            <a:ext cx="834961" cy="834889"/>
          </a:xfrm>
          <a:prstGeom prst="ellipse">
            <a:avLst/>
          </a:prstGeom>
          <a:solidFill>
            <a:schemeClr val="accent3"/>
          </a:solidFill>
          <a:ln w="152400">
            <a:noFill/>
          </a:ln>
          <a:effectLst>
            <a:outerShdw dist="101600" dir="27000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14" name="円/楕円 13"/>
          <p:cNvSpPr/>
          <p:nvPr userDrawn="1"/>
        </p:nvSpPr>
        <p:spPr>
          <a:xfrm>
            <a:off x="5183384" y="3014618"/>
            <a:ext cx="834961" cy="834889"/>
          </a:xfrm>
          <a:prstGeom prst="ellipse">
            <a:avLst/>
          </a:prstGeom>
          <a:solidFill>
            <a:schemeClr val="accent2"/>
          </a:solidFill>
          <a:ln w="152400">
            <a:noFill/>
          </a:ln>
          <a:effectLst>
            <a:outerShdw dist="101600" dir="270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11" name="円/楕円 10"/>
          <p:cNvSpPr/>
          <p:nvPr userDrawn="1"/>
        </p:nvSpPr>
        <p:spPr>
          <a:xfrm>
            <a:off x="3125657" y="1848258"/>
            <a:ext cx="834961" cy="834889"/>
          </a:xfrm>
          <a:prstGeom prst="ellipse">
            <a:avLst/>
          </a:prstGeom>
          <a:solidFill>
            <a:schemeClr val="accent6"/>
          </a:solidFill>
          <a:ln w="152400">
            <a:noFill/>
          </a:ln>
          <a:effectLst>
            <a:outerShdw dist="101600" dir="2700000" algn="tl" rotWithShape="0">
              <a:schemeClr val="accent6">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10" name="円/楕円 9"/>
          <p:cNvSpPr/>
          <p:nvPr userDrawn="1"/>
        </p:nvSpPr>
        <p:spPr>
          <a:xfrm>
            <a:off x="4154520" y="3637713"/>
            <a:ext cx="834961" cy="834889"/>
          </a:xfrm>
          <a:prstGeom prst="ellipse">
            <a:avLst/>
          </a:prstGeom>
          <a:solidFill>
            <a:schemeClr val="accent4"/>
          </a:solidFill>
          <a:ln w="152400">
            <a:noFill/>
          </a:ln>
          <a:effectLst>
            <a:outerShdw dist="101600" dir="27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9" name="円/楕円 8"/>
          <p:cNvSpPr/>
          <p:nvPr userDrawn="1"/>
        </p:nvSpPr>
        <p:spPr>
          <a:xfrm>
            <a:off x="4154520" y="1239227"/>
            <a:ext cx="834961" cy="834889"/>
          </a:xfrm>
          <a:prstGeom prst="ellipse">
            <a:avLst/>
          </a:prstGeom>
          <a:solidFill>
            <a:schemeClr val="accent1"/>
          </a:solidFill>
          <a:ln w="152400">
            <a:noFill/>
          </a:ln>
          <a:effectLst>
            <a:outerShdw dist="101600" dir="27000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5" name="円/楕円 4"/>
          <p:cNvSpPr/>
          <p:nvPr userDrawn="1"/>
        </p:nvSpPr>
        <p:spPr>
          <a:xfrm>
            <a:off x="3695426" y="1979529"/>
            <a:ext cx="1753149" cy="1752997"/>
          </a:xfrm>
          <a:prstGeom prst="ellipse">
            <a:avLst/>
          </a:prstGeom>
          <a:solidFill>
            <a:schemeClr val="tx2"/>
          </a:solidFill>
          <a:ln w="76200">
            <a:noFill/>
          </a:ln>
          <a:effectLst>
            <a:outerShdw dist="114300" dir="2700000" algn="tl" rotWithShape="0">
              <a:schemeClr val="tx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16" name="テキスト プレースホルダー 6"/>
          <p:cNvSpPr>
            <a:spLocks noGrp="1"/>
          </p:cNvSpPr>
          <p:nvPr userDrawn="1">
            <p:ph type="body" sz="quarter" idx="21" hasCustomPrompt="1"/>
          </p:nvPr>
        </p:nvSpPr>
        <p:spPr>
          <a:xfrm>
            <a:off x="6553796" y="1285121"/>
            <a:ext cx="2391422" cy="360040"/>
          </a:xfrm>
        </p:spPr>
        <p:txBody>
          <a:bodyPr anchor="b">
            <a:noAutofit/>
          </a:bodyPr>
          <a:lstStyle>
            <a:lvl1pPr algn="l">
              <a:defRPr sz="14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userDrawn="1">
            <p:ph type="body" sz="quarter" idx="24" hasCustomPrompt="1"/>
          </p:nvPr>
        </p:nvSpPr>
        <p:spPr>
          <a:xfrm>
            <a:off x="6553796" y="1662943"/>
            <a:ext cx="2401674" cy="611661"/>
          </a:xfrm>
        </p:spPr>
        <p:txBody>
          <a:bodyPr anchor="t">
            <a:noAutofit/>
          </a:bodyPr>
          <a:lstStyle>
            <a:lvl1pPr algn="l">
              <a:defRPr sz="900" i="0" baseline="0">
                <a:solidFill>
                  <a:schemeClr val="tx2"/>
                </a:solidFill>
                <a:latin typeface="+mn-lt"/>
              </a:defRPr>
            </a:lvl1pPr>
          </a:lstStyle>
          <a:p>
            <a:pPr lvl="0"/>
            <a:r>
              <a:rPr kumimoji="1" lang="en-US" altLang="ja-JP" dirty="0"/>
              <a:t>Text goes here</a:t>
            </a:r>
            <a:endParaRPr kumimoji="1" lang="ja-JP" altLang="en-US" dirty="0"/>
          </a:p>
        </p:txBody>
      </p:sp>
      <p:sp>
        <p:nvSpPr>
          <p:cNvPr id="18" name="正方形/長方形 17"/>
          <p:cNvSpPr/>
          <p:nvPr userDrawn="1"/>
        </p:nvSpPr>
        <p:spPr>
          <a:xfrm>
            <a:off x="6626374" y="1614239"/>
            <a:ext cx="1620320" cy="36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endParaRPr kumimoji="1" lang="ja-JP" altLang="en-US" sz="900"/>
          </a:p>
        </p:txBody>
      </p:sp>
      <p:sp>
        <p:nvSpPr>
          <p:cNvPr id="22" name="テキスト プレースホルダー 6"/>
          <p:cNvSpPr>
            <a:spLocks noGrp="1"/>
          </p:cNvSpPr>
          <p:nvPr userDrawn="1">
            <p:ph type="body" sz="quarter" idx="25" hasCustomPrompt="1"/>
          </p:nvPr>
        </p:nvSpPr>
        <p:spPr>
          <a:xfrm>
            <a:off x="6553796" y="2422653"/>
            <a:ext cx="2391422" cy="360040"/>
          </a:xfrm>
        </p:spPr>
        <p:txBody>
          <a:bodyPr anchor="b">
            <a:noAutofit/>
          </a:bodyPr>
          <a:lstStyle>
            <a:lvl1pPr algn="l">
              <a:defRPr sz="14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userDrawn="1">
            <p:ph type="body" sz="quarter" idx="26" hasCustomPrompt="1"/>
          </p:nvPr>
        </p:nvSpPr>
        <p:spPr>
          <a:xfrm>
            <a:off x="6553796" y="2800475"/>
            <a:ext cx="2401674" cy="611661"/>
          </a:xfrm>
        </p:spPr>
        <p:txBody>
          <a:bodyPr anchor="t">
            <a:noAutofit/>
          </a:bodyPr>
          <a:lstStyle>
            <a:lvl1pPr algn="l">
              <a:defRPr sz="9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6626374" y="2751771"/>
            <a:ext cx="1620320" cy="360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endParaRPr kumimoji="1" lang="ja-JP" altLang="en-US" sz="900"/>
          </a:p>
        </p:txBody>
      </p:sp>
      <p:sp>
        <p:nvSpPr>
          <p:cNvPr id="25" name="テキスト プレースホルダー 6"/>
          <p:cNvSpPr>
            <a:spLocks noGrp="1"/>
          </p:cNvSpPr>
          <p:nvPr userDrawn="1">
            <p:ph type="body" sz="quarter" idx="27" hasCustomPrompt="1"/>
          </p:nvPr>
        </p:nvSpPr>
        <p:spPr>
          <a:xfrm>
            <a:off x="6553796" y="3560187"/>
            <a:ext cx="2391422" cy="360040"/>
          </a:xfrm>
        </p:spPr>
        <p:txBody>
          <a:bodyPr anchor="b">
            <a:noAutofit/>
          </a:bodyPr>
          <a:lstStyle>
            <a:lvl1pPr algn="l">
              <a:defRPr sz="14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userDrawn="1">
            <p:ph type="body" sz="quarter" idx="28" hasCustomPrompt="1"/>
          </p:nvPr>
        </p:nvSpPr>
        <p:spPr>
          <a:xfrm>
            <a:off x="6553796" y="3938008"/>
            <a:ext cx="2401674" cy="611661"/>
          </a:xfrm>
        </p:spPr>
        <p:txBody>
          <a:bodyPr anchor="t">
            <a:noAutofit/>
          </a:bodyPr>
          <a:lstStyle>
            <a:lvl1pPr algn="l">
              <a:defRPr sz="9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6626374" y="3889305"/>
            <a:ext cx="1620320" cy="36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endParaRPr kumimoji="1" lang="ja-JP" altLang="en-US" sz="900"/>
          </a:p>
        </p:txBody>
      </p:sp>
      <p:sp>
        <p:nvSpPr>
          <p:cNvPr id="28" name="テキスト プレースホルダー 6"/>
          <p:cNvSpPr>
            <a:spLocks noGrp="1"/>
          </p:cNvSpPr>
          <p:nvPr userDrawn="1">
            <p:ph type="body" sz="quarter" idx="29" hasCustomPrompt="1"/>
          </p:nvPr>
        </p:nvSpPr>
        <p:spPr>
          <a:xfrm>
            <a:off x="368956" y="1286715"/>
            <a:ext cx="2391422" cy="360040"/>
          </a:xfrm>
        </p:spPr>
        <p:txBody>
          <a:bodyPr anchor="b">
            <a:noAutofit/>
          </a:bodyPr>
          <a:lstStyle>
            <a:lvl1pPr algn="r">
              <a:defRPr sz="14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userDrawn="1">
            <p:ph type="body" sz="quarter" idx="30" hasCustomPrompt="1"/>
          </p:nvPr>
        </p:nvSpPr>
        <p:spPr>
          <a:xfrm>
            <a:off x="358704" y="1664537"/>
            <a:ext cx="2401674" cy="611661"/>
          </a:xfrm>
        </p:spPr>
        <p:txBody>
          <a:bodyPr anchor="t">
            <a:noAutofit/>
          </a:bodyPr>
          <a:lstStyle>
            <a:lvl1pPr algn="r">
              <a:defRPr sz="9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074739" y="1615833"/>
            <a:ext cx="1620320" cy="360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kumimoji="1" lang="ja-JP" altLang="en-US" sz="900"/>
          </a:p>
        </p:txBody>
      </p:sp>
      <p:sp>
        <p:nvSpPr>
          <p:cNvPr id="31" name="テキスト プレースホルダー 6"/>
          <p:cNvSpPr>
            <a:spLocks noGrp="1"/>
          </p:cNvSpPr>
          <p:nvPr userDrawn="1">
            <p:ph type="body" sz="quarter" idx="31" hasCustomPrompt="1"/>
          </p:nvPr>
        </p:nvSpPr>
        <p:spPr>
          <a:xfrm>
            <a:off x="368956" y="2424247"/>
            <a:ext cx="2391422" cy="360040"/>
          </a:xfrm>
        </p:spPr>
        <p:txBody>
          <a:bodyPr anchor="b">
            <a:noAutofit/>
          </a:bodyPr>
          <a:lstStyle>
            <a:lvl1pPr algn="r">
              <a:defRPr sz="14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32" hasCustomPrompt="1"/>
          </p:nvPr>
        </p:nvSpPr>
        <p:spPr>
          <a:xfrm>
            <a:off x="358704" y="2802069"/>
            <a:ext cx="2401674" cy="611661"/>
          </a:xfrm>
        </p:spPr>
        <p:txBody>
          <a:bodyPr anchor="t">
            <a:noAutofit/>
          </a:bodyPr>
          <a:lstStyle>
            <a:lvl1pPr algn="r">
              <a:defRPr sz="9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1074739" y="2753366"/>
            <a:ext cx="1620320" cy="36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kumimoji="1" lang="ja-JP" altLang="en-US" sz="900"/>
          </a:p>
        </p:txBody>
      </p:sp>
      <p:sp>
        <p:nvSpPr>
          <p:cNvPr id="34" name="テキスト プレースホルダー 6"/>
          <p:cNvSpPr>
            <a:spLocks noGrp="1"/>
          </p:cNvSpPr>
          <p:nvPr userDrawn="1">
            <p:ph type="body" sz="quarter" idx="33" hasCustomPrompt="1"/>
          </p:nvPr>
        </p:nvSpPr>
        <p:spPr>
          <a:xfrm>
            <a:off x="368956" y="3561780"/>
            <a:ext cx="2391422" cy="360040"/>
          </a:xfrm>
        </p:spPr>
        <p:txBody>
          <a:bodyPr anchor="b">
            <a:noAutofit/>
          </a:bodyPr>
          <a:lstStyle>
            <a:lvl1pPr algn="r">
              <a:defRPr sz="14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34" hasCustomPrompt="1"/>
          </p:nvPr>
        </p:nvSpPr>
        <p:spPr>
          <a:xfrm>
            <a:off x="358704" y="3939602"/>
            <a:ext cx="2401674" cy="611661"/>
          </a:xfrm>
        </p:spPr>
        <p:txBody>
          <a:bodyPr anchor="t">
            <a:noAutofit/>
          </a:bodyPr>
          <a:lstStyle>
            <a:lvl1pPr algn="r">
              <a:defRPr sz="9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1074739" y="3890898"/>
            <a:ext cx="1620320" cy="36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kumimoji="1" lang="ja-JP" altLang="en-US" sz="900"/>
          </a:p>
        </p:txBody>
      </p:sp>
      <p:sp>
        <p:nvSpPr>
          <p:cNvPr id="39" name="フリーフォーム 38"/>
          <p:cNvSpPr/>
          <p:nvPr userDrawn="1"/>
        </p:nvSpPr>
        <p:spPr>
          <a:xfrm>
            <a:off x="5058668" y="1295097"/>
            <a:ext cx="1416127" cy="294218"/>
          </a:xfrm>
          <a:custGeom>
            <a:avLst/>
            <a:gdLst>
              <a:gd name="connsiteX0" fmla="*/ 2656114 w 2656114"/>
              <a:gd name="connsiteY0" fmla="*/ 588436 h 588436"/>
              <a:gd name="connsiteX1" fmla="*/ 1436914 w 2656114"/>
              <a:gd name="connsiteY1" fmla="*/ 22378 h 588436"/>
              <a:gd name="connsiteX2" fmla="*/ 0 w 2656114"/>
              <a:gd name="connsiteY2" fmla="*/ 167521 h 588436"/>
            </a:gdLst>
            <a:ahLst/>
            <a:cxnLst>
              <a:cxn ang="0">
                <a:pos x="connsiteX0" y="connsiteY0"/>
              </a:cxn>
              <a:cxn ang="0">
                <a:pos x="connsiteX1" y="connsiteY1"/>
              </a:cxn>
              <a:cxn ang="0">
                <a:pos x="connsiteX2" y="connsiteY2"/>
              </a:cxn>
            </a:cxnLst>
            <a:rect l="l" t="t" r="r" b="b"/>
            <a:pathLst>
              <a:path w="2656114" h="588436">
                <a:moveTo>
                  <a:pt x="2656114" y="588436"/>
                </a:moveTo>
                <a:cubicBezTo>
                  <a:pt x="2267857" y="340483"/>
                  <a:pt x="1879600" y="92530"/>
                  <a:pt x="1436914" y="22378"/>
                </a:cubicBezTo>
                <a:cubicBezTo>
                  <a:pt x="994228" y="-47774"/>
                  <a:pt x="497114" y="59873"/>
                  <a:pt x="0" y="167521"/>
                </a:cubicBezTo>
              </a:path>
            </a:pathLst>
          </a:custGeom>
          <a:noFill/>
          <a:ln>
            <a:solidFill>
              <a:schemeClr val="accent1"/>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41" name="フリーフォーム 40"/>
          <p:cNvSpPr/>
          <p:nvPr userDrawn="1"/>
        </p:nvSpPr>
        <p:spPr>
          <a:xfrm rot="9807941">
            <a:off x="6159246" y="2524091"/>
            <a:ext cx="319250" cy="292347"/>
          </a:xfrm>
          <a:custGeom>
            <a:avLst/>
            <a:gdLst>
              <a:gd name="connsiteX0" fmla="*/ 609600 w 609600"/>
              <a:gd name="connsiteY0" fmla="*/ 972458 h 972458"/>
              <a:gd name="connsiteX1" fmla="*/ 435428 w 609600"/>
              <a:gd name="connsiteY1" fmla="*/ 478972 h 972458"/>
              <a:gd name="connsiteX2" fmla="*/ 0 w 609600"/>
              <a:gd name="connsiteY2" fmla="*/ 0 h 972458"/>
            </a:gdLst>
            <a:ahLst/>
            <a:cxnLst>
              <a:cxn ang="0">
                <a:pos x="connsiteX0" y="connsiteY0"/>
              </a:cxn>
              <a:cxn ang="0">
                <a:pos x="connsiteX1" y="connsiteY1"/>
              </a:cxn>
              <a:cxn ang="0">
                <a:pos x="connsiteX2" y="connsiteY2"/>
              </a:cxn>
            </a:cxnLst>
            <a:rect l="l" t="t" r="r" b="b"/>
            <a:pathLst>
              <a:path w="609600" h="972458">
                <a:moveTo>
                  <a:pt x="609600" y="972458"/>
                </a:moveTo>
                <a:cubicBezTo>
                  <a:pt x="573314" y="806753"/>
                  <a:pt x="537028" y="641048"/>
                  <a:pt x="435428" y="478972"/>
                </a:cubicBezTo>
                <a:cubicBezTo>
                  <a:pt x="333828" y="316896"/>
                  <a:pt x="166914" y="158448"/>
                  <a:pt x="0" y="0"/>
                </a:cubicBezTo>
              </a:path>
            </a:pathLst>
          </a:custGeom>
          <a:noFill/>
          <a:ln>
            <a:solidFill>
              <a:schemeClr val="accent3"/>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43" name="フリーフォーム 42"/>
          <p:cNvSpPr/>
          <p:nvPr userDrawn="1"/>
        </p:nvSpPr>
        <p:spPr>
          <a:xfrm>
            <a:off x="2823274" y="3911601"/>
            <a:ext cx="1335431" cy="452980"/>
          </a:xfrm>
          <a:custGeom>
            <a:avLst/>
            <a:gdLst>
              <a:gd name="connsiteX0" fmla="*/ 0 w 2670629"/>
              <a:gd name="connsiteY0" fmla="*/ 0 h 905959"/>
              <a:gd name="connsiteX1" fmla="*/ 1146629 w 2670629"/>
              <a:gd name="connsiteY1" fmla="*/ 841829 h 905959"/>
              <a:gd name="connsiteX2" fmla="*/ 2670629 w 2670629"/>
              <a:gd name="connsiteY2" fmla="*/ 783771 h 905959"/>
            </a:gdLst>
            <a:ahLst/>
            <a:cxnLst>
              <a:cxn ang="0">
                <a:pos x="connsiteX0" y="connsiteY0"/>
              </a:cxn>
              <a:cxn ang="0">
                <a:pos x="connsiteX1" y="connsiteY1"/>
              </a:cxn>
              <a:cxn ang="0">
                <a:pos x="connsiteX2" y="connsiteY2"/>
              </a:cxn>
            </a:cxnLst>
            <a:rect l="l" t="t" r="r" b="b"/>
            <a:pathLst>
              <a:path w="2670629" h="905959">
                <a:moveTo>
                  <a:pt x="0" y="0"/>
                </a:moveTo>
                <a:cubicBezTo>
                  <a:pt x="350762" y="355600"/>
                  <a:pt x="701524" y="711201"/>
                  <a:pt x="1146629" y="841829"/>
                </a:cubicBezTo>
                <a:cubicBezTo>
                  <a:pt x="1591734" y="972457"/>
                  <a:pt x="2131181" y="878114"/>
                  <a:pt x="2670629" y="783771"/>
                </a:cubicBezTo>
              </a:path>
            </a:pathLst>
          </a:custGeom>
          <a:noFill/>
          <a:ln>
            <a:solidFill>
              <a:schemeClr val="accent4"/>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44" name="フリーフォーム 43"/>
          <p:cNvSpPr/>
          <p:nvPr userDrawn="1"/>
        </p:nvSpPr>
        <p:spPr>
          <a:xfrm>
            <a:off x="2772469" y="2764972"/>
            <a:ext cx="551591" cy="217714"/>
          </a:xfrm>
          <a:custGeom>
            <a:avLst/>
            <a:gdLst>
              <a:gd name="connsiteX0" fmla="*/ 0 w 1103086"/>
              <a:gd name="connsiteY0" fmla="*/ 0 h 435428"/>
              <a:gd name="connsiteX1" fmla="*/ 551543 w 1103086"/>
              <a:gd name="connsiteY1" fmla="*/ 87086 h 435428"/>
              <a:gd name="connsiteX2" fmla="*/ 1103086 w 1103086"/>
              <a:gd name="connsiteY2" fmla="*/ 435428 h 435428"/>
            </a:gdLst>
            <a:ahLst/>
            <a:cxnLst>
              <a:cxn ang="0">
                <a:pos x="connsiteX0" y="connsiteY0"/>
              </a:cxn>
              <a:cxn ang="0">
                <a:pos x="connsiteX1" y="connsiteY1"/>
              </a:cxn>
              <a:cxn ang="0">
                <a:pos x="connsiteX2" y="connsiteY2"/>
              </a:cxn>
            </a:cxnLst>
            <a:rect l="l" t="t" r="r" b="b"/>
            <a:pathLst>
              <a:path w="1103086" h="435428">
                <a:moveTo>
                  <a:pt x="0" y="0"/>
                </a:moveTo>
                <a:cubicBezTo>
                  <a:pt x="183847" y="7257"/>
                  <a:pt x="367695" y="14515"/>
                  <a:pt x="551543" y="87086"/>
                </a:cubicBezTo>
                <a:cubicBezTo>
                  <a:pt x="735391" y="159657"/>
                  <a:pt x="919238" y="297542"/>
                  <a:pt x="1103086" y="435428"/>
                </a:cubicBezTo>
              </a:path>
            </a:pathLst>
          </a:custGeom>
          <a:noFill/>
          <a:ln>
            <a:solidFill>
              <a:schemeClr val="accent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45" name="フリーフォーム 44"/>
          <p:cNvSpPr/>
          <p:nvPr userDrawn="1"/>
        </p:nvSpPr>
        <p:spPr>
          <a:xfrm>
            <a:off x="2790614" y="1605644"/>
            <a:ext cx="580622" cy="210457"/>
          </a:xfrm>
          <a:custGeom>
            <a:avLst/>
            <a:gdLst>
              <a:gd name="connsiteX0" fmla="*/ 0 w 1161143"/>
              <a:gd name="connsiteY0" fmla="*/ 0 h 420914"/>
              <a:gd name="connsiteX1" fmla="*/ 653143 w 1161143"/>
              <a:gd name="connsiteY1" fmla="*/ 101600 h 420914"/>
              <a:gd name="connsiteX2" fmla="*/ 1161143 w 1161143"/>
              <a:gd name="connsiteY2" fmla="*/ 420914 h 420914"/>
            </a:gdLst>
            <a:ahLst/>
            <a:cxnLst>
              <a:cxn ang="0">
                <a:pos x="connsiteX0" y="connsiteY0"/>
              </a:cxn>
              <a:cxn ang="0">
                <a:pos x="connsiteX1" y="connsiteY1"/>
              </a:cxn>
              <a:cxn ang="0">
                <a:pos x="connsiteX2" y="connsiteY2"/>
              </a:cxn>
            </a:cxnLst>
            <a:rect l="l" t="t" r="r" b="b"/>
            <a:pathLst>
              <a:path w="1161143" h="420914">
                <a:moveTo>
                  <a:pt x="0" y="0"/>
                </a:moveTo>
                <a:cubicBezTo>
                  <a:pt x="229809" y="15724"/>
                  <a:pt x="459619" y="31448"/>
                  <a:pt x="653143" y="101600"/>
                </a:cubicBezTo>
                <a:cubicBezTo>
                  <a:pt x="846667" y="171752"/>
                  <a:pt x="1003905" y="296333"/>
                  <a:pt x="1161143" y="420914"/>
                </a:cubicBezTo>
              </a:path>
            </a:pathLst>
          </a:custGeom>
          <a:noFill/>
          <a:ln>
            <a:solidFill>
              <a:schemeClr val="accent6"/>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46" name="フリーフォーム 45"/>
          <p:cNvSpPr/>
          <p:nvPr userDrawn="1"/>
        </p:nvSpPr>
        <p:spPr>
          <a:xfrm>
            <a:off x="5995781" y="3882571"/>
            <a:ext cx="479013" cy="95471"/>
          </a:xfrm>
          <a:custGeom>
            <a:avLst/>
            <a:gdLst>
              <a:gd name="connsiteX0" fmla="*/ 957943 w 957943"/>
              <a:gd name="connsiteY0" fmla="*/ 87086 h 190941"/>
              <a:gd name="connsiteX1" fmla="*/ 478972 w 957943"/>
              <a:gd name="connsiteY1" fmla="*/ 188686 h 190941"/>
              <a:gd name="connsiteX2" fmla="*/ 0 w 957943"/>
              <a:gd name="connsiteY2" fmla="*/ 0 h 190941"/>
            </a:gdLst>
            <a:ahLst/>
            <a:cxnLst>
              <a:cxn ang="0">
                <a:pos x="connsiteX0" y="connsiteY0"/>
              </a:cxn>
              <a:cxn ang="0">
                <a:pos x="connsiteX1" y="connsiteY1"/>
              </a:cxn>
              <a:cxn ang="0">
                <a:pos x="connsiteX2" y="connsiteY2"/>
              </a:cxn>
            </a:cxnLst>
            <a:rect l="l" t="t" r="r" b="b"/>
            <a:pathLst>
              <a:path w="957943" h="190941">
                <a:moveTo>
                  <a:pt x="957943" y="87086"/>
                </a:moveTo>
                <a:cubicBezTo>
                  <a:pt x="798286" y="145143"/>
                  <a:pt x="638629" y="203200"/>
                  <a:pt x="478972" y="188686"/>
                </a:cubicBezTo>
                <a:cubicBezTo>
                  <a:pt x="319315" y="174172"/>
                  <a:pt x="159657" y="87086"/>
                  <a:pt x="0" y="0"/>
                </a:cubicBezTo>
              </a:path>
            </a:pathLst>
          </a:custGeom>
          <a:noFill/>
          <a:ln>
            <a:solidFill>
              <a:schemeClr val="accent2"/>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47" name="図プレースホルダー 7"/>
          <p:cNvSpPr>
            <a:spLocks noGrp="1"/>
          </p:cNvSpPr>
          <p:nvPr userDrawn="1">
            <p:ph type="pic" sz="quarter" idx="17" hasCustomPrompt="1"/>
          </p:nvPr>
        </p:nvSpPr>
        <p:spPr>
          <a:xfrm>
            <a:off x="4412068" y="1480762"/>
            <a:ext cx="333554" cy="333524"/>
          </a:xfrm>
        </p:spPr>
        <p:txBody>
          <a:bodyPr>
            <a:normAutofit/>
          </a:bodyPr>
          <a:lstStyle>
            <a:lvl1pPr>
              <a:defRPr sz="500"/>
            </a:lvl1pPr>
          </a:lstStyle>
          <a:p>
            <a:r>
              <a:rPr kumimoji="1" lang="en-US" altLang="ja-JP" dirty="0"/>
              <a:t>ICON</a:t>
            </a:r>
            <a:endParaRPr kumimoji="1" lang="ja-JP" altLang="en-US" dirty="0"/>
          </a:p>
        </p:txBody>
      </p:sp>
      <p:sp>
        <p:nvSpPr>
          <p:cNvPr id="48" name="図プレースホルダー 7"/>
          <p:cNvSpPr>
            <a:spLocks noGrp="1"/>
          </p:cNvSpPr>
          <p:nvPr userDrawn="1">
            <p:ph type="pic" sz="quarter" idx="35" hasCustomPrompt="1"/>
          </p:nvPr>
        </p:nvSpPr>
        <p:spPr>
          <a:xfrm>
            <a:off x="5448574" y="2098941"/>
            <a:ext cx="333554" cy="333524"/>
          </a:xfrm>
        </p:spPr>
        <p:txBody>
          <a:bodyPr>
            <a:normAutofit/>
          </a:bodyPr>
          <a:lstStyle>
            <a:lvl1pPr>
              <a:defRPr sz="500"/>
            </a:lvl1pPr>
          </a:lstStyle>
          <a:p>
            <a:r>
              <a:rPr kumimoji="1" lang="en-US" altLang="ja-JP" dirty="0"/>
              <a:t>ICON</a:t>
            </a:r>
            <a:endParaRPr kumimoji="1" lang="ja-JP" altLang="en-US" dirty="0"/>
          </a:p>
        </p:txBody>
      </p:sp>
      <p:sp>
        <p:nvSpPr>
          <p:cNvPr id="49" name="図プレースホルダー 7"/>
          <p:cNvSpPr>
            <a:spLocks noGrp="1"/>
          </p:cNvSpPr>
          <p:nvPr userDrawn="1">
            <p:ph type="pic" sz="quarter" idx="36" hasCustomPrompt="1"/>
          </p:nvPr>
        </p:nvSpPr>
        <p:spPr>
          <a:xfrm>
            <a:off x="5448574" y="3265300"/>
            <a:ext cx="333554" cy="333524"/>
          </a:xfrm>
        </p:spPr>
        <p:txBody>
          <a:bodyPr>
            <a:normAutofit/>
          </a:bodyPr>
          <a:lstStyle>
            <a:lvl1pPr>
              <a:defRPr sz="500"/>
            </a:lvl1pPr>
          </a:lstStyle>
          <a:p>
            <a:r>
              <a:rPr kumimoji="1" lang="en-US" altLang="ja-JP" dirty="0"/>
              <a:t>ICON</a:t>
            </a:r>
            <a:endParaRPr kumimoji="1" lang="ja-JP" altLang="en-US" dirty="0"/>
          </a:p>
        </p:txBody>
      </p:sp>
      <p:sp>
        <p:nvSpPr>
          <p:cNvPr id="50" name="図プレースホルダー 7"/>
          <p:cNvSpPr>
            <a:spLocks noGrp="1"/>
          </p:cNvSpPr>
          <p:nvPr userDrawn="1">
            <p:ph type="pic" sz="quarter" idx="37" hasCustomPrompt="1"/>
          </p:nvPr>
        </p:nvSpPr>
        <p:spPr>
          <a:xfrm>
            <a:off x="4412068" y="3893770"/>
            <a:ext cx="333554" cy="333524"/>
          </a:xfrm>
        </p:spPr>
        <p:txBody>
          <a:bodyPr>
            <a:normAutofit/>
          </a:bodyPr>
          <a:lstStyle>
            <a:lvl1pPr>
              <a:defRPr sz="500"/>
            </a:lvl1pPr>
          </a:lstStyle>
          <a:p>
            <a:r>
              <a:rPr kumimoji="1" lang="en-US" altLang="ja-JP" dirty="0"/>
              <a:t>ICON</a:t>
            </a:r>
            <a:endParaRPr kumimoji="1" lang="ja-JP" altLang="en-US" dirty="0"/>
          </a:p>
        </p:txBody>
      </p:sp>
      <p:sp>
        <p:nvSpPr>
          <p:cNvPr id="51" name="図プレースホルダー 7"/>
          <p:cNvSpPr>
            <a:spLocks noGrp="1"/>
          </p:cNvSpPr>
          <p:nvPr userDrawn="1">
            <p:ph type="pic" sz="quarter" idx="38" hasCustomPrompt="1"/>
          </p:nvPr>
        </p:nvSpPr>
        <p:spPr>
          <a:xfrm>
            <a:off x="3386499" y="3265300"/>
            <a:ext cx="333554" cy="333524"/>
          </a:xfrm>
        </p:spPr>
        <p:txBody>
          <a:bodyPr>
            <a:normAutofit/>
          </a:bodyPr>
          <a:lstStyle>
            <a:lvl1pPr>
              <a:defRPr sz="500"/>
            </a:lvl1pPr>
          </a:lstStyle>
          <a:p>
            <a:r>
              <a:rPr kumimoji="1" lang="en-US" altLang="ja-JP" dirty="0"/>
              <a:t>ICON</a:t>
            </a:r>
            <a:endParaRPr kumimoji="1" lang="ja-JP" altLang="en-US" dirty="0"/>
          </a:p>
        </p:txBody>
      </p:sp>
      <p:sp>
        <p:nvSpPr>
          <p:cNvPr id="52" name="図プレースホルダー 7"/>
          <p:cNvSpPr>
            <a:spLocks noGrp="1"/>
          </p:cNvSpPr>
          <p:nvPr userDrawn="1">
            <p:ph type="pic" sz="quarter" idx="39" hasCustomPrompt="1"/>
          </p:nvPr>
        </p:nvSpPr>
        <p:spPr>
          <a:xfrm>
            <a:off x="3386499" y="2098941"/>
            <a:ext cx="333554" cy="333524"/>
          </a:xfrm>
        </p:spPr>
        <p:txBody>
          <a:bodyPr>
            <a:normAutofit/>
          </a:bodyPr>
          <a:lstStyle>
            <a:lvl1pPr>
              <a:defRPr sz="500"/>
            </a:lvl1pPr>
          </a:lstStyle>
          <a:p>
            <a:r>
              <a:rPr kumimoji="1" lang="en-US" altLang="ja-JP" dirty="0"/>
              <a:t>ICON</a:t>
            </a:r>
            <a:endParaRPr kumimoji="1" lang="ja-JP" altLang="en-US" dirty="0"/>
          </a:p>
        </p:txBody>
      </p:sp>
      <p:sp>
        <p:nvSpPr>
          <p:cNvPr id="53" name="テキスト プレースホルダー 6"/>
          <p:cNvSpPr>
            <a:spLocks noGrp="1"/>
          </p:cNvSpPr>
          <p:nvPr userDrawn="1">
            <p:ph type="body" sz="quarter" idx="40" hasCustomPrompt="1"/>
          </p:nvPr>
        </p:nvSpPr>
        <p:spPr>
          <a:xfrm>
            <a:off x="3857831" y="2329544"/>
            <a:ext cx="1425828" cy="1081313"/>
          </a:xfrm>
        </p:spPr>
        <p:txBody>
          <a:bodyPr anchor="ctr">
            <a:noAutofit/>
          </a:bodyPr>
          <a:lstStyle>
            <a:lvl1pPr algn="ctr">
              <a:defRPr sz="1800" i="0" baseline="0">
                <a:solidFill>
                  <a:schemeClr val="bg1"/>
                </a:solidFill>
                <a:latin typeface="Route 159 Light"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38393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250"/>
                                  </p:stCondLst>
                                  <p:iterate type="lt">
                                    <p:tmPct val="10000"/>
                                  </p:iterate>
                                  <p:childTnLst>
                                    <p:set>
                                      <p:cBhvr>
                                        <p:cTn id="19" dur="1" fill="hold">
                                          <p:stCondLst>
                                            <p:cond delay="0"/>
                                          </p:stCondLst>
                                        </p:cTn>
                                        <p:tgtEl>
                                          <p:spTgt spid="53">
                                            <p:txEl>
                                              <p:pRg st="0" end="0"/>
                                            </p:txEl>
                                          </p:spTgt>
                                        </p:tgtEl>
                                        <p:attrNameLst>
                                          <p:attrName>style.visibility</p:attrName>
                                        </p:attrNameLst>
                                      </p:cBhvr>
                                      <p:to>
                                        <p:strVal val="visible"/>
                                      </p:to>
                                    </p:set>
                                    <p:anim calcmode="lin" valueType="num">
                                      <p:cBhvr>
                                        <p:cTn id="20"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53">
                                            <p:txEl>
                                              <p:pRg st="0" end="0"/>
                                            </p:txEl>
                                          </p:spTgt>
                                        </p:tgtEl>
                                      </p:cBhvr>
                                    </p:animEffect>
                                  </p:childTnLst>
                                </p:cTn>
                              </p:par>
                            </p:childTnLst>
                          </p:cTn>
                        </p:par>
                        <p:par>
                          <p:cTn id="23" fill="hold">
                            <p:stCondLst>
                              <p:cond delay="1400"/>
                            </p:stCondLst>
                            <p:childTnLst>
                              <p:par>
                                <p:cTn id="24" presetID="49" presetClass="entr" presetSubtype="0" decel="10000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 calcmode="lin" valueType="num">
                                      <p:cBhvr>
                                        <p:cTn id="28" dur="500" fill="hold"/>
                                        <p:tgtEl>
                                          <p:spTgt spid="47"/>
                                        </p:tgtEl>
                                        <p:attrNameLst>
                                          <p:attrName>style.rotation</p:attrName>
                                        </p:attrNameLst>
                                      </p:cBhvr>
                                      <p:tavLst>
                                        <p:tav tm="0">
                                          <p:val>
                                            <p:fltVal val="360"/>
                                          </p:val>
                                        </p:tav>
                                        <p:tav tm="100000">
                                          <p:val>
                                            <p:fltVal val="0"/>
                                          </p:val>
                                        </p:tav>
                                      </p:tavLst>
                                    </p:anim>
                                    <p:animEffect transition="in" filter="fade">
                                      <p:cBhvr>
                                        <p:cTn id="29" dur="500"/>
                                        <p:tgtEl>
                                          <p:spTgt spid="47"/>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style.rotation</p:attrName>
                                        </p:attrNameLst>
                                      </p:cBhvr>
                                      <p:tavLst>
                                        <p:tav tm="0">
                                          <p:val>
                                            <p:fltVal val="360"/>
                                          </p:val>
                                        </p:tav>
                                        <p:tav tm="100000">
                                          <p:val>
                                            <p:fltVal val="0"/>
                                          </p:val>
                                        </p:tav>
                                      </p:tavLst>
                                    </p:anim>
                                    <p:animEffect transition="in" filter="fade">
                                      <p:cBhvr>
                                        <p:cTn id="35" dur="500"/>
                                        <p:tgtEl>
                                          <p:spTgt spid="9"/>
                                        </p:tgtEl>
                                      </p:cBhvr>
                                    </p:animEffect>
                                  </p:childTnLst>
                                </p:cTn>
                              </p:par>
                            </p:childTnLst>
                          </p:cTn>
                        </p:par>
                        <p:par>
                          <p:cTn id="36" fill="hold">
                            <p:stCondLst>
                              <p:cond delay="1900"/>
                            </p:stCondLst>
                            <p:childTnLst>
                              <p:par>
                                <p:cTn id="37" presetID="49" presetClass="entr" presetSubtype="0" decel="10000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 calcmode="lin" valueType="num">
                                      <p:cBhvr>
                                        <p:cTn id="41" dur="500" fill="hold"/>
                                        <p:tgtEl>
                                          <p:spTgt spid="48"/>
                                        </p:tgtEl>
                                        <p:attrNameLst>
                                          <p:attrName>style.rotation</p:attrName>
                                        </p:attrNameLst>
                                      </p:cBhvr>
                                      <p:tavLst>
                                        <p:tav tm="0">
                                          <p:val>
                                            <p:fltVal val="360"/>
                                          </p:val>
                                        </p:tav>
                                        <p:tav tm="100000">
                                          <p:val>
                                            <p:fltVal val="0"/>
                                          </p:val>
                                        </p:tav>
                                      </p:tavLst>
                                    </p:anim>
                                    <p:animEffect transition="in" filter="fade">
                                      <p:cBhvr>
                                        <p:cTn id="42" dur="500"/>
                                        <p:tgtEl>
                                          <p:spTgt spid="48"/>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2400"/>
                            </p:stCondLst>
                            <p:childTnLst>
                              <p:par>
                                <p:cTn id="50" presetID="49" presetClass="entr" presetSubtype="0" decel="10000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 calcmode="lin" valueType="num">
                                      <p:cBhvr>
                                        <p:cTn id="54" dur="500" fill="hold"/>
                                        <p:tgtEl>
                                          <p:spTgt spid="49"/>
                                        </p:tgtEl>
                                        <p:attrNameLst>
                                          <p:attrName>style.rotation</p:attrName>
                                        </p:attrNameLst>
                                      </p:cBhvr>
                                      <p:tavLst>
                                        <p:tav tm="0">
                                          <p:val>
                                            <p:fltVal val="360"/>
                                          </p:val>
                                        </p:tav>
                                        <p:tav tm="100000">
                                          <p:val>
                                            <p:fltVal val="0"/>
                                          </p:val>
                                        </p:tav>
                                      </p:tavLst>
                                    </p:anim>
                                    <p:animEffect transition="in" filter="fade">
                                      <p:cBhvr>
                                        <p:cTn id="55" dur="500"/>
                                        <p:tgtEl>
                                          <p:spTgt spid="49"/>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 calcmode="lin" valueType="num">
                                      <p:cBhvr>
                                        <p:cTn id="60" dur="500" fill="hold"/>
                                        <p:tgtEl>
                                          <p:spTgt spid="14"/>
                                        </p:tgtEl>
                                        <p:attrNameLst>
                                          <p:attrName>style.rotation</p:attrName>
                                        </p:attrNameLst>
                                      </p:cBhvr>
                                      <p:tavLst>
                                        <p:tav tm="0">
                                          <p:val>
                                            <p:fltVal val="360"/>
                                          </p:val>
                                        </p:tav>
                                        <p:tav tm="100000">
                                          <p:val>
                                            <p:fltVal val="0"/>
                                          </p:val>
                                        </p:tav>
                                      </p:tavLst>
                                    </p:anim>
                                    <p:animEffect transition="in" filter="fade">
                                      <p:cBhvr>
                                        <p:cTn id="61" dur="500"/>
                                        <p:tgtEl>
                                          <p:spTgt spid="14"/>
                                        </p:tgtEl>
                                      </p:cBhvr>
                                    </p:animEffect>
                                  </p:childTnLst>
                                </p:cTn>
                              </p:par>
                            </p:childTnLst>
                          </p:cTn>
                        </p:par>
                        <p:par>
                          <p:cTn id="62" fill="hold">
                            <p:stCondLst>
                              <p:cond delay="2900"/>
                            </p:stCondLst>
                            <p:childTnLst>
                              <p:par>
                                <p:cTn id="63" presetID="49" presetClass="entr" presetSubtype="0" decel="10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 calcmode="lin" valueType="num">
                                      <p:cBhvr>
                                        <p:cTn id="67" dur="500" fill="hold"/>
                                        <p:tgtEl>
                                          <p:spTgt spid="50"/>
                                        </p:tgtEl>
                                        <p:attrNameLst>
                                          <p:attrName>style.rotation</p:attrName>
                                        </p:attrNameLst>
                                      </p:cBhvr>
                                      <p:tavLst>
                                        <p:tav tm="0">
                                          <p:val>
                                            <p:fltVal val="360"/>
                                          </p:val>
                                        </p:tav>
                                        <p:tav tm="100000">
                                          <p:val>
                                            <p:fltVal val="0"/>
                                          </p:val>
                                        </p:tav>
                                      </p:tavLst>
                                    </p:anim>
                                    <p:animEffect transition="in" filter="fade">
                                      <p:cBhvr>
                                        <p:cTn id="68" dur="500"/>
                                        <p:tgtEl>
                                          <p:spTgt spid="5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 calcmode="lin" valueType="num">
                                      <p:cBhvr>
                                        <p:cTn id="73" dur="500" fill="hold"/>
                                        <p:tgtEl>
                                          <p:spTgt spid="10"/>
                                        </p:tgtEl>
                                        <p:attrNameLst>
                                          <p:attrName>style.rotation</p:attrName>
                                        </p:attrNameLst>
                                      </p:cBhvr>
                                      <p:tavLst>
                                        <p:tav tm="0">
                                          <p:val>
                                            <p:fltVal val="360"/>
                                          </p:val>
                                        </p:tav>
                                        <p:tav tm="100000">
                                          <p:val>
                                            <p:fltVal val="0"/>
                                          </p:val>
                                        </p:tav>
                                      </p:tavLst>
                                    </p:anim>
                                    <p:animEffect transition="in" filter="fade">
                                      <p:cBhvr>
                                        <p:cTn id="74" dur="500"/>
                                        <p:tgtEl>
                                          <p:spTgt spid="10"/>
                                        </p:tgtEl>
                                      </p:cBhvr>
                                    </p:animEffect>
                                  </p:childTnLst>
                                </p:cTn>
                              </p:par>
                            </p:childTnLst>
                          </p:cTn>
                        </p:par>
                        <p:par>
                          <p:cTn id="75" fill="hold">
                            <p:stCondLst>
                              <p:cond delay="3400"/>
                            </p:stCondLst>
                            <p:childTnLst>
                              <p:par>
                                <p:cTn id="76" presetID="49" presetClass="entr" presetSubtype="0" decel="100000"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360"/>
                                          </p:val>
                                        </p:tav>
                                        <p:tav tm="100000">
                                          <p:val>
                                            <p:fltVal val="0"/>
                                          </p:val>
                                        </p:tav>
                                      </p:tavLst>
                                    </p:anim>
                                    <p:animEffect transition="in" filter="fade">
                                      <p:cBhvr>
                                        <p:cTn id="81" dur="500"/>
                                        <p:tgtEl>
                                          <p:spTgt spid="51"/>
                                        </p:tgtEl>
                                      </p:cBhvr>
                                    </p:animEffect>
                                  </p:childTnLst>
                                </p:cTn>
                              </p:par>
                              <p:par>
                                <p:cTn id="82" presetID="49" presetClass="entr" presetSubtype="0" decel="10000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360"/>
                                          </p:val>
                                        </p:tav>
                                        <p:tav tm="100000">
                                          <p:val>
                                            <p:fltVal val="0"/>
                                          </p:val>
                                        </p:tav>
                                      </p:tavLst>
                                    </p:anim>
                                    <p:animEffect transition="in" filter="fade">
                                      <p:cBhvr>
                                        <p:cTn id="87" dur="500"/>
                                        <p:tgtEl>
                                          <p:spTgt spid="12"/>
                                        </p:tgtEl>
                                      </p:cBhvr>
                                    </p:animEffect>
                                  </p:childTnLst>
                                </p:cTn>
                              </p:par>
                            </p:childTnLst>
                          </p:cTn>
                        </p:par>
                        <p:par>
                          <p:cTn id="88" fill="hold">
                            <p:stCondLst>
                              <p:cond delay="3900"/>
                            </p:stCondLst>
                            <p:childTnLst>
                              <p:par>
                                <p:cTn id="89" presetID="49" presetClass="entr" presetSubtype="0" decel="10000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500" fill="hold"/>
                                        <p:tgtEl>
                                          <p:spTgt spid="52"/>
                                        </p:tgtEl>
                                        <p:attrNameLst>
                                          <p:attrName>ppt_w</p:attrName>
                                        </p:attrNameLst>
                                      </p:cBhvr>
                                      <p:tavLst>
                                        <p:tav tm="0">
                                          <p:val>
                                            <p:fltVal val="0"/>
                                          </p:val>
                                        </p:tav>
                                        <p:tav tm="100000">
                                          <p:val>
                                            <p:strVal val="#ppt_w"/>
                                          </p:val>
                                        </p:tav>
                                      </p:tavLst>
                                    </p:anim>
                                    <p:anim calcmode="lin" valueType="num">
                                      <p:cBhvr>
                                        <p:cTn id="92" dur="500" fill="hold"/>
                                        <p:tgtEl>
                                          <p:spTgt spid="52"/>
                                        </p:tgtEl>
                                        <p:attrNameLst>
                                          <p:attrName>ppt_h</p:attrName>
                                        </p:attrNameLst>
                                      </p:cBhvr>
                                      <p:tavLst>
                                        <p:tav tm="0">
                                          <p:val>
                                            <p:fltVal val="0"/>
                                          </p:val>
                                        </p:tav>
                                        <p:tav tm="100000">
                                          <p:val>
                                            <p:strVal val="#ppt_h"/>
                                          </p:val>
                                        </p:tav>
                                      </p:tavLst>
                                    </p:anim>
                                    <p:anim calcmode="lin" valueType="num">
                                      <p:cBhvr>
                                        <p:cTn id="93" dur="500" fill="hold"/>
                                        <p:tgtEl>
                                          <p:spTgt spid="52"/>
                                        </p:tgtEl>
                                        <p:attrNameLst>
                                          <p:attrName>style.rotation</p:attrName>
                                        </p:attrNameLst>
                                      </p:cBhvr>
                                      <p:tavLst>
                                        <p:tav tm="0">
                                          <p:val>
                                            <p:fltVal val="360"/>
                                          </p:val>
                                        </p:tav>
                                        <p:tav tm="100000">
                                          <p:val>
                                            <p:fltVal val="0"/>
                                          </p:val>
                                        </p:tav>
                                      </p:tavLst>
                                    </p:anim>
                                    <p:animEffect transition="in" filter="fade">
                                      <p:cBhvr>
                                        <p:cTn id="94" dur="500"/>
                                        <p:tgtEl>
                                          <p:spTgt spid="52"/>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 calcmode="lin" valueType="num">
                                      <p:cBhvr>
                                        <p:cTn id="99" dur="500" fill="hold"/>
                                        <p:tgtEl>
                                          <p:spTgt spid="11"/>
                                        </p:tgtEl>
                                        <p:attrNameLst>
                                          <p:attrName>style.rotation</p:attrName>
                                        </p:attrNameLst>
                                      </p:cBhvr>
                                      <p:tavLst>
                                        <p:tav tm="0">
                                          <p:val>
                                            <p:fltVal val="360"/>
                                          </p:val>
                                        </p:tav>
                                        <p:tav tm="100000">
                                          <p:val>
                                            <p:fltVal val="0"/>
                                          </p:val>
                                        </p:tav>
                                      </p:tavLst>
                                    </p:anim>
                                    <p:animEffect transition="in" filter="fade">
                                      <p:cBhvr>
                                        <p:cTn id="100" dur="500"/>
                                        <p:tgtEl>
                                          <p:spTgt spid="11"/>
                                        </p:tgtEl>
                                      </p:cBhvr>
                                    </p:animEffect>
                                  </p:childTnLst>
                                </p:cTn>
                              </p:par>
                            </p:childTnLst>
                          </p:cTn>
                        </p:par>
                        <p:par>
                          <p:cTn id="101" fill="hold">
                            <p:stCondLst>
                              <p:cond delay="4400"/>
                            </p:stCondLst>
                            <p:childTnLst>
                              <p:par>
                                <p:cTn id="102" presetID="22" presetClass="entr" presetSubtype="8"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left)">
                                      <p:cBhvr>
                                        <p:cTn id="104" dur="500"/>
                                        <p:tgtEl>
                                          <p:spTgt spid="39"/>
                                        </p:tgtEl>
                                      </p:cBhvr>
                                    </p:animEffect>
                                  </p:childTnLst>
                                </p:cTn>
                              </p:par>
                            </p:childTnLst>
                          </p:cTn>
                        </p:par>
                        <p:par>
                          <p:cTn id="105" fill="hold">
                            <p:stCondLst>
                              <p:cond delay="4900"/>
                            </p:stCondLst>
                            <p:childTnLst>
                              <p:par>
                                <p:cTn id="106" presetID="2" presetClass="entr" presetSubtype="2" decel="100000" fill="hold" grpId="0" nodeType="afterEffect">
                                  <p:stCondLst>
                                    <p:cond delay="0"/>
                                  </p:stCondLst>
                                  <p:iterate type="wd">
                                    <p:tmPct val="10000"/>
                                  </p:iterate>
                                  <p:childTnLst>
                                    <p:set>
                                      <p:cBhvr>
                                        <p:cTn id="107" dur="1" fill="hold">
                                          <p:stCondLst>
                                            <p:cond delay="0"/>
                                          </p:stCondLst>
                                        </p:cTn>
                                        <p:tgtEl>
                                          <p:spTgt spid="16">
                                            <p:txEl>
                                              <p:pRg st="0" end="0"/>
                                            </p:txEl>
                                          </p:spTgt>
                                        </p:tgtEl>
                                        <p:attrNameLst>
                                          <p:attrName>style.visibility</p:attrName>
                                        </p:attrNameLst>
                                      </p:cBhvr>
                                      <p:to>
                                        <p:strVal val="visible"/>
                                      </p:to>
                                    </p:set>
                                    <p:anim calcmode="lin" valueType="num">
                                      <p:cBhvr additive="base">
                                        <p:cTn id="108"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09" dur="500" fill="hold"/>
                                        <p:tgtEl>
                                          <p:spTgt spid="16">
                                            <p:txEl>
                                              <p:pRg st="0" end="0"/>
                                            </p:txEl>
                                          </p:spTgt>
                                        </p:tgtEl>
                                        <p:attrNameLst>
                                          <p:attrName>ppt_y</p:attrName>
                                        </p:attrNameLst>
                                      </p:cBhvr>
                                      <p:tavLst>
                                        <p:tav tm="0">
                                          <p:val>
                                            <p:strVal val="#ppt_y"/>
                                          </p:val>
                                        </p:tav>
                                        <p:tav tm="100000">
                                          <p:val>
                                            <p:strVal val="#ppt_y"/>
                                          </p:val>
                                        </p:tav>
                                      </p:tavLst>
                                    </p:anim>
                                  </p:childTnLst>
                                </p:cTn>
                              </p:par>
                              <p:par>
                                <p:cTn id="110" presetID="2" presetClass="entr" presetSubtype="2" decel="100000" fill="hold" grpId="0" nodeType="withEffect">
                                  <p:stCondLst>
                                    <p:cond delay="0"/>
                                  </p:stCondLst>
                                  <p:iterate type="wd">
                                    <p:tmPct val="10000"/>
                                  </p:iterate>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1+#ppt_w/2"/>
                                          </p:val>
                                        </p:tav>
                                        <p:tav tm="100000">
                                          <p:val>
                                            <p:strVal val="#ppt_x"/>
                                          </p:val>
                                        </p:tav>
                                      </p:tavLst>
                                    </p:anim>
                                    <p:anim calcmode="lin" valueType="num">
                                      <p:cBhvr additive="base">
                                        <p:cTn id="113" dur="500" fill="hold"/>
                                        <p:tgtEl>
                                          <p:spTgt spid="18"/>
                                        </p:tgtEl>
                                        <p:attrNameLst>
                                          <p:attrName>ppt_y</p:attrName>
                                        </p:attrNameLst>
                                      </p:cBhvr>
                                      <p:tavLst>
                                        <p:tav tm="0">
                                          <p:val>
                                            <p:strVal val="#ppt_y"/>
                                          </p:val>
                                        </p:tav>
                                        <p:tav tm="100000">
                                          <p:val>
                                            <p:strVal val="#ppt_y"/>
                                          </p:val>
                                        </p:tav>
                                      </p:tavLst>
                                    </p:anim>
                                  </p:childTnLst>
                                </p:cTn>
                              </p:par>
                            </p:childTnLst>
                          </p:cTn>
                        </p:par>
                        <p:par>
                          <p:cTn id="114" fill="hold">
                            <p:stCondLst>
                              <p:cond delay="5500"/>
                            </p:stCondLst>
                            <p:childTnLst>
                              <p:par>
                                <p:cTn id="115" presetID="22" presetClass="entr" presetSubtype="8" fill="hold" grpId="0" nodeType="afterEffect">
                                  <p:stCondLst>
                                    <p:cond delay="0"/>
                                  </p:stCondLst>
                                  <p:childTnLst>
                                    <p:set>
                                      <p:cBhvr>
                                        <p:cTn id="116" dur="1" fill="hold">
                                          <p:stCondLst>
                                            <p:cond delay="0"/>
                                          </p:stCondLst>
                                        </p:cTn>
                                        <p:tgtEl>
                                          <p:spTgt spid="17">
                                            <p:txEl>
                                              <p:pRg st="0" end="0"/>
                                            </p:txEl>
                                          </p:spTgt>
                                        </p:tgtEl>
                                        <p:attrNameLst>
                                          <p:attrName>style.visibility</p:attrName>
                                        </p:attrNameLst>
                                      </p:cBhvr>
                                      <p:to>
                                        <p:strVal val="visible"/>
                                      </p:to>
                                    </p:set>
                                    <p:animEffect transition="in" filter="wipe(left)">
                                      <p:cBhvr>
                                        <p:cTn id="117" dur="500"/>
                                        <p:tgtEl>
                                          <p:spTgt spid="17">
                                            <p:txEl>
                                              <p:pRg st="0" end="0"/>
                                            </p:txEl>
                                          </p:spTgt>
                                        </p:tgtEl>
                                      </p:cBhvr>
                                    </p:animEffect>
                                  </p:childTnLst>
                                </p:cTn>
                              </p:par>
                            </p:childTnLst>
                          </p:cTn>
                        </p:par>
                        <p:par>
                          <p:cTn id="118" fill="hold">
                            <p:stCondLst>
                              <p:cond delay="6000"/>
                            </p:stCondLst>
                            <p:childTnLst>
                              <p:par>
                                <p:cTn id="119" presetID="22" presetClass="entr" presetSubtype="8" fill="hold" grpId="0" nodeType="afterEffect">
                                  <p:stCondLst>
                                    <p:cond delay="250"/>
                                  </p:stCondLst>
                                  <p:childTnLst>
                                    <p:set>
                                      <p:cBhvr>
                                        <p:cTn id="120" dur="1" fill="hold">
                                          <p:stCondLst>
                                            <p:cond delay="0"/>
                                          </p:stCondLst>
                                        </p:cTn>
                                        <p:tgtEl>
                                          <p:spTgt spid="41"/>
                                        </p:tgtEl>
                                        <p:attrNameLst>
                                          <p:attrName>style.visibility</p:attrName>
                                        </p:attrNameLst>
                                      </p:cBhvr>
                                      <p:to>
                                        <p:strVal val="visible"/>
                                      </p:to>
                                    </p:set>
                                    <p:animEffect transition="in" filter="wipe(left)">
                                      <p:cBhvr>
                                        <p:cTn id="121" dur="500"/>
                                        <p:tgtEl>
                                          <p:spTgt spid="41"/>
                                        </p:tgtEl>
                                      </p:cBhvr>
                                    </p:animEffect>
                                  </p:childTnLst>
                                </p:cTn>
                              </p:par>
                            </p:childTnLst>
                          </p:cTn>
                        </p:par>
                        <p:par>
                          <p:cTn id="122" fill="hold">
                            <p:stCondLst>
                              <p:cond delay="6750"/>
                            </p:stCondLst>
                            <p:childTnLst>
                              <p:par>
                                <p:cTn id="123" presetID="2" presetClass="entr" presetSubtype="2" decel="100000" fill="hold" grpId="0" nodeType="afterEffect">
                                  <p:stCondLst>
                                    <p:cond delay="0"/>
                                  </p:stCondLst>
                                  <p:iterate type="wd">
                                    <p:tmPct val="10000"/>
                                  </p:iterate>
                                  <p:childTnLst>
                                    <p:set>
                                      <p:cBhvr>
                                        <p:cTn id="124" dur="1" fill="hold">
                                          <p:stCondLst>
                                            <p:cond delay="0"/>
                                          </p:stCondLst>
                                        </p:cTn>
                                        <p:tgtEl>
                                          <p:spTgt spid="22">
                                            <p:txEl>
                                              <p:pRg st="0" end="0"/>
                                            </p:txEl>
                                          </p:spTgt>
                                        </p:tgtEl>
                                        <p:attrNameLst>
                                          <p:attrName>style.visibility</p:attrName>
                                        </p:attrNameLst>
                                      </p:cBhvr>
                                      <p:to>
                                        <p:strVal val="visible"/>
                                      </p:to>
                                    </p:set>
                                    <p:anim calcmode="lin" valueType="num">
                                      <p:cBhvr additive="base">
                                        <p:cTn id="125"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27" presetID="2" presetClass="entr" presetSubtype="2" decel="100000" fill="hold" grpId="0" nodeType="withEffect">
                                  <p:stCondLst>
                                    <p:cond delay="0"/>
                                  </p:stCondLst>
                                  <p:iterate type="wd">
                                    <p:tmPct val="10000"/>
                                  </p:iterate>
                                  <p:childTnLst>
                                    <p:set>
                                      <p:cBhvr>
                                        <p:cTn id="128" dur="1" fill="hold">
                                          <p:stCondLst>
                                            <p:cond delay="0"/>
                                          </p:stCondLst>
                                        </p:cTn>
                                        <p:tgtEl>
                                          <p:spTgt spid="24"/>
                                        </p:tgtEl>
                                        <p:attrNameLst>
                                          <p:attrName>style.visibility</p:attrName>
                                        </p:attrNameLst>
                                      </p:cBhvr>
                                      <p:to>
                                        <p:strVal val="visible"/>
                                      </p:to>
                                    </p:set>
                                    <p:anim calcmode="lin" valueType="num">
                                      <p:cBhvr additive="base">
                                        <p:cTn id="129" dur="500" fill="hold"/>
                                        <p:tgtEl>
                                          <p:spTgt spid="24"/>
                                        </p:tgtEl>
                                        <p:attrNameLst>
                                          <p:attrName>ppt_x</p:attrName>
                                        </p:attrNameLst>
                                      </p:cBhvr>
                                      <p:tavLst>
                                        <p:tav tm="0">
                                          <p:val>
                                            <p:strVal val="1+#ppt_w/2"/>
                                          </p:val>
                                        </p:tav>
                                        <p:tav tm="100000">
                                          <p:val>
                                            <p:strVal val="#ppt_x"/>
                                          </p:val>
                                        </p:tav>
                                      </p:tavLst>
                                    </p:anim>
                                    <p:anim calcmode="lin" valueType="num">
                                      <p:cBhvr additive="base">
                                        <p:cTn id="130" dur="500" fill="hold"/>
                                        <p:tgtEl>
                                          <p:spTgt spid="24"/>
                                        </p:tgtEl>
                                        <p:attrNameLst>
                                          <p:attrName>ppt_y</p:attrName>
                                        </p:attrNameLst>
                                      </p:cBhvr>
                                      <p:tavLst>
                                        <p:tav tm="0">
                                          <p:val>
                                            <p:strVal val="#ppt_y"/>
                                          </p:val>
                                        </p:tav>
                                        <p:tav tm="100000">
                                          <p:val>
                                            <p:strVal val="#ppt_y"/>
                                          </p:val>
                                        </p:tav>
                                      </p:tavLst>
                                    </p:anim>
                                  </p:childTnLst>
                                </p:cTn>
                              </p:par>
                            </p:childTnLst>
                          </p:cTn>
                        </p:par>
                        <p:par>
                          <p:cTn id="131" fill="hold">
                            <p:stCondLst>
                              <p:cond delay="7350"/>
                            </p:stCondLst>
                            <p:childTnLst>
                              <p:par>
                                <p:cTn id="132" presetID="22" presetClass="entr" presetSubtype="8" fill="hold" grpId="0" nodeType="afterEffect">
                                  <p:stCondLst>
                                    <p:cond delay="0"/>
                                  </p:stCondLst>
                                  <p:childTnLst>
                                    <p:set>
                                      <p:cBhvr>
                                        <p:cTn id="133" dur="1" fill="hold">
                                          <p:stCondLst>
                                            <p:cond delay="0"/>
                                          </p:stCondLst>
                                        </p:cTn>
                                        <p:tgtEl>
                                          <p:spTgt spid="23">
                                            <p:txEl>
                                              <p:pRg st="0" end="0"/>
                                            </p:txEl>
                                          </p:spTgt>
                                        </p:tgtEl>
                                        <p:attrNameLst>
                                          <p:attrName>style.visibility</p:attrName>
                                        </p:attrNameLst>
                                      </p:cBhvr>
                                      <p:to>
                                        <p:strVal val="visible"/>
                                      </p:to>
                                    </p:set>
                                    <p:animEffect transition="in" filter="wipe(left)">
                                      <p:cBhvr>
                                        <p:cTn id="134" dur="500"/>
                                        <p:tgtEl>
                                          <p:spTgt spid="23">
                                            <p:txEl>
                                              <p:pRg st="0" end="0"/>
                                            </p:txEl>
                                          </p:spTgt>
                                        </p:tgtEl>
                                      </p:cBhvr>
                                    </p:animEffect>
                                  </p:childTnLst>
                                </p:cTn>
                              </p:par>
                            </p:childTnLst>
                          </p:cTn>
                        </p:par>
                        <p:par>
                          <p:cTn id="135" fill="hold">
                            <p:stCondLst>
                              <p:cond delay="7850"/>
                            </p:stCondLst>
                            <p:childTnLst>
                              <p:par>
                                <p:cTn id="136" presetID="22" presetClass="entr" presetSubtype="8" fill="hold" grpId="0" nodeType="afterEffect">
                                  <p:stCondLst>
                                    <p:cond delay="250"/>
                                  </p:stCondLst>
                                  <p:childTnLst>
                                    <p:set>
                                      <p:cBhvr>
                                        <p:cTn id="137" dur="1" fill="hold">
                                          <p:stCondLst>
                                            <p:cond delay="0"/>
                                          </p:stCondLst>
                                        </p:cTn>
                                        <p:tgtEl>
                                          <p:spTgt spid="46"/>
                                        </p:tgtEl>
                                        <p:attrNameLst>
                                          <p:attrName>style.visibility</p:attrName>
                                        </p:attrNameLst>
                                      </p:cBhvr>
                                      <p:to>
                                        <p:strVal val="visible"/>
                                      </p:to>
                                    </p:set>
                                    <p:animEffect transition="in" filter="wipe(left)">
                                      <p:cBhvr>
                                        <p:cTn id="138" dur="500"/>
                                        <p:tgtEl>
                                          <p:spTgt spid="46"/>
                                        </p:tgtEl>
                                      </p:cBhvr>
                                    </p:animEffect>
                                  </p:childTnLst>
                                </p:cTn>
                              </p:par>
                            </p:childTnLst>
                          </p:cTn>
                        </p:par>
                        <p:par>
                          <p:cTn id="139" fill="hold">
                            <p:stCondLst>
                              <p:cond delay="8600"/>
                            </p:stCondLst>
                            <p:childTnLst>
                              <p:par>
                                <p:cTn id="140" presetID="2" presetClass="entr" presetSubtype="2" decel="100000" fill="hold" grpId="0" nodeType="afterEffect">
                                  <p:stCondLst>
                                    <p:cond delay="0"/>
                                  </p:stCondLst>
                                  <p:iterate type="wd">
                                    <p:tmPct val="10000"/>
                                  </p:iterate>
                                  <p:childTnLst>
                                    <p:set>
                                      <p:cBhvr>
                                        <p:cTn id="141" dur="1" fill="hold">
                                          <p:stCondLst>
                                            <p:cond delay="0"/>
                                          </p:stCondLst>
                                        </p:cTn>
                                        <p:tgtEl>
                                          <p:spTgt spid="25">
                                            <p:txEl>
                                              <p:pRg st="0" end="0"/>
                                            </p:txEl>
                                          </p:spTgt>
                                        </p:tgtEl>
                                        <p:attrNameLst>
                                          <p:attrName>style.visibility</p:attrName>
                                        </p:attrNameLst>
                                      </p:cBhvr>
                                      <p:to>
                                        <p:strVal val="visible"/>
                                      </p:to>
                                    </p:set>
                                    <p:anim calcmode="lin" valueType="num">
                                      <p:cBhvr additive="base">
                                        <p:cTn id="142"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143" dur="500" fill="hold"/>
                                        <p:tgtEl>
                                          <p:spTgt spid="25">
                                            <p:txEl>
                                              <p:pRg st="0" end="0"/>
                                            </p:txEl>
                                          </p:spTgt>
                                        </p:tgtEl>
                                        <p:attrNameLst>
                                          <p:attrName>ppt_y</p:attrName>
                                        </p:attrNameLst>
                                      </p:cBhvr>
                                      <p:tavLst>
                                        <p:tav tm="0">
                                          <p:val>
                                            <p:strVal val="#ppt_y"/>
                                          </p:val>
                                        </p:tav>
                                        <p:tav tm="100000">
                                          <p:val>
                                            <p:strVal val="#ppt_y"/>
                                          </p:val>
                                        </p:tav>
                                      </p:tavLst>
                                    </p:anim>
                                  </p:childTnLst>
                                </p:cTn>
                              </p:par>
                              <p:par>
                                <p:cTn id="144" presetID="2" presetClass="entr" presetSubtype="2" decel="100000" fill="hold" grpId="0" nodeType="withEffect">
                                  <p:stCondLst>
                                    <p:cond delay="0"/>
                                  </p:stCondLst>
                                  <p:iterate type="wd">
                                    <p:tmPct val="10000"/>
                                  </p:iterate>
                                  <p:childTnLst>
                                    <p:set>
                                      <p:cBhvr>
                                        <p:cTn id="145" dur="1" fill="hold">
                                          <p:stCondLst>
                                            <p:cond delay="0"/>
                                          </p:stCondLst>
                                        </p:cTn>
                                        <p:tgtEl>
                                          <p:spTgt spid="27"/>
                                        </p:tgtEl>
                                        <p:attrNameLst>
                                          <p:attrName>style.visibility</p:attrName>
                                        </p:attrNameLst>
                                      </p:cBhvr>
                                      <p:to>
                                        <p:strVal val="visible"/>
                                      </p:to>
                                    </p:set>
                                    <p:anim calcmode="lin" valueType="num">
                                      <p:cBhvr additive="base">
                                        <p:cTn id="146" dur="500" fill="hold"/>
                                        <p:tgtEl>
                                          <p:spTgt spid="27"/>
                                        </p:tgtEl>
                                        <p:attrNameLst>
                                          <p:attrName>ppt_x</p:attrName>
                                        </p:attrNameLst>
                                      </p:cBhvr>
                                      <p:tavLst>
                                        <p:tav tm="0">
                                          <p:val>
                                            <p:strVal val="1+#ppt_w/2"/>
                                          </p:val>
                                        </p:tav>
                                        <p:tav tm="100000">
                                          <p:val>
                                            <p:strVal val="#ppt_x"/>
                                          </p:val>
                                        </p:tav>
                                      </p:tavLst>
                                    </p:anim>
                                    <p:anim calcmode="lin" valueType="num">
                                      <p:cBhvr additive="base">
                                        <p:cTn id="147" dur="500" fill="hold"/>
                                        <p:tgtEl>
                                          <p:spTgt spid="27"/>
                                        </p:tgtEl>
                                        <p:attrNameLst>
                                          <p:attrName>ppt_y</p:attrName>
                                        </p:attrNameLst>
                                      </p:cBhvr>
                                      <p:tavLst>
                                        <p:tav tm="0">
                                          <p:val>
                                            <p:strVal val="#ppt_y"/>
                                          </p:val>
                                        </p:tav>
                                        <p:tav tm="100000">
                                          <p:val>
                                            <p:strVal val="#ppt_y"/>
                                          </p:val>
                                        </p:tav>
                                      </p:tavLst>
                                    </p:anim>
                                  </p:childTnLst>
                                </p:cTn>
                              </p:par>
                            </p:childTnLst>
                          </p:cTn>
                        </p:par>
                        <p:par>
                          <p:cTn id="148" fill="hold">
                            <p:stCondLst>
                              <p:cond delay="9200"/>
                            </p:stCondLst>
                            <p:childTnLst>
                              <p:par>
                                <p:cTn id="149" presetID="22" presetClass="entr" presetSubtype="8" fill="hold" grpId="0" nodeType="afterEffect">
                                  <p:stCondLst>
                                    <p:cond delay="0"/>
                                  </p:stCondLst>
                                  <p:childTnLst>
                                    <p:set>
                                      <p:cBhvr>
                                        <p:cTn id="150" dur="1" fill="hold">
                                          <p:stCondLst>
                                            <p:cond delay="0"/>
                                          </p:stCondLst>
                                        </p:cTn>
                                        <p:tgtEl>
                                          <p:spTgt spid="26">
                                            <p:txEl>
                                              <p:pRg st="0" end="0"/>
                                            </p:txEl>
                                          </p:spTgt>
                                        </p:tgtEl>
                                        <p:attrNameLst>
                                          <p:attrName>style.visibility</p:attrName>
                                        </p:attrNameLst>
                                      </p:cBhvr>
                                      <p:to>
                                        <p:strVal val="visible"/>
                                      </p:to>
                                    </p:set>
                                    <p:animEffect transition="in" filter="wipe(left)">
                                      <p:cBhvr>
                                        <p:cTn id="151" dur="500"/>
                                        <p:tgtEl>
                                          <p:spTgt spid="26">
                                            <p:txEl>
                                              <p:pRg st="0" end="0"/>
                                            </p:txEl>
                                          </p:spTgt>
                                        </p:tgtEl>
                                      </p:cBhvr>
                                    </p:animEffect>
                                  </p:childTnLst>
                                </p:cTn>
                              </p:par>
                            </p:childTnLst>
                          </p:cTn>
                        </p:par>
                        <p:par>
                          <p:cTn id="152" fill="hold">
                            <p:stCondLst>
                              <p:cond delay="9700"/>
                            </p:stCondLst>
                            <p:childTnLst>
                              <p:par>
                                <p:cTn id="153" presetID="22" presetClass="entr" presetSubtype="2" fill="hold" grpId="0" nodeType="afterEffect">
                                  <p:stCondLst>
                                    <p:cond delay="250"/>
                                  </p:stCondLst>
                                  <p:childTnLst>
                                    <p:set>
                                      <p:cBhvr>
                                        <p:cTn id="154" dur="1" fill="hold">
                                          <p:stCondLst>
                                            <p:cond delay="0"/>
                                          </p:stCondLst>
                                        </p:cTn>
                                        <p:tgtEl>
                                          <p:spTgt spid="43"/>
                                        </p:tgtEl>
                                        <p:attrNameLst>
                                          <p:attrName>style.visibility</p:attrName>
                                        </p:attrNameLst>
                                      </p:cBhvr>
                                      <p:to>
                                        <p:strVal val="visible"/>
                                      </p:to>
                                    </p:set>
                                    <p:animEffect transition="in" filter="wipe(right)">
                                      <p:cBhvr>
                                        <p:cTn id="155" dur="500"/>
                                        <p:tgtEl>
                                          <p:spTgt spid="43"/>
                                        </p:tgtEl>
                                      </p:cBhvr>
                                    </p:animEffect>
                                  </p:childTnLst>
                                </p:cTn>
                              </p:par>
                            </p:childTnLst>
                          </p:cTn>
                        </p:par>
                        <p:par>
                          <p:cTn id="156" fill="hold">
                            <p:stCondLst>
                              <p:cond delay="10450"/>
                            </p:stCondLst>
                            <p:childTnLst>
                              <p:par>
                                <p:cTn id="157" presetID="2" presetClass="entr" presetSubtype="8" decel="100000" fill="hold" grpId="0" nodeType="afterEffect">
                                  <p:stCondLst>
                                    <p:cond delay="0"/>
                                  </p:stCondLst>
                                  <p:iterate type="wd">
                                    <p:tmPct val="10000"/>
                                  </p:iterate>
                                  <p:childTnLst>
                                    <p:set>
                                      <p:cBhvr>
                                        <p:cTn id="158" dur="1" fill="hold">
                                          <p:stCondLst>
                                            <p:cond delay="0"/>
                                          </p:stCondLst>
                                        </p:cTn>
                                        <p:tgtEl>
                                          <p:spTgt spid="34">
                                            <p:txEl>
                                              <p:pRg st="0" end="0"/>
                                            </p:txEl>
                                          </p:spTgt>
                                        </p:tgtEl>
                                        <p:attrNameLst>
                                          <p:attrName>style.visibility</p:attrName>
                                        </p:attrNameLst>
                                      </p:cBhvr>
                                      <p:to>
                                        <p:strVal val="visible"/>
                                      </p:to>
                                    </p:set>
                                    <p:anim calcmode="lin" valueType="num">
                                      <p:cBhvr additive="base">
                                        <p:cTn id="159"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60" dur="500" fill="hold"/>
                                        <p:tgtEl>
                                          <p:spTgt spid="34">
                                            <p:txEl>
                                              <p:pRg st="0" end="0"/>
                                            </p:txEl>
                                          </p:spTgt>
                                        </p:tgtEl>
                                        <p:attrNameLst>
                                          <p:attrName>ppt_y</p:attrName>
                                        </p:attrNameLst>
                                      </p:cBhvr>
                                      <p:tavLst>
                                        <p:tav tm="0">
                                          <p:val>
                                            <p:strVal val="#ppt_y"/>
                                          </p:val>
                                        </p:tav>
                                        <p:tav tm="100000">
                                          <p:val>
                                            <p:strVal val="#ppt_y"/>
                                          </p:val>
                                        </p:tav>
                                      </p:tavLst>
                                    </p:anim>
                                  </p:childTnLst>
                                </p:cTn>
                              </p:par>
                              <p:par>
                                <p:cTn id="161" presetID="2" presetClass="entr" presetSubtype="8" decel="100000" fill="hold" grpId="0" nodeType="withEffect">
                                  <p:stCondLst>
                                    <p:cond delay="0"/>
                                  </p:stCondLst>
                                  <p:iterate type="wd">
                                    <p:tmPct val="10000"/>
                                  </p:iterate>
                                  <p:childTnLst>
                                    <p:set>
                                      <p:cBhvr>
                                        <p:cTn id="162" dur="1" fill="hold">
                                          <p:stCondLst>
                                            <p:cond delay="0"/>
                                          </p:stCondLst>
                                        </p:cTn>
                                        <p:tgtEl>
                                          <p:spTgt spid="36"/>
                                        </p:tgtEl>
                                        <p:attrNameLst>
                                          <p:attrName>style.visibility</p:attrName>
                                        </p:attrNameLst>
                                      </p:cBhvr>
                                      <p:to>
                                        <p:strVal val="visible"/>
                                      </p:to>
                                    </p:set>
                                    <p:anim calcmode="lin" valueType="num">
                                      <p:cBhvr additive="base">
                                        <p:cTn id="163" dur="500" fill="hold"/>
                                        <p:tgtEl>
                                          <p:spTgt spid="36"/>
                                        </p:tgtEl>
                                        <p:attrNameLst>
                                          <p:attrName>ppt_x</p:attrName>
                                        </p:attrNameLst>
                                      </p:cBhvr>
                                      <p:tavLst>
                                        <p:tav tm="0">
                                          <p:val>
                                            <p:strVal val="0-#ppt_w/2"/>
                                          </p:val>
                                        </p:tav>
                                        <p:tav tm="100000">
                                          <p:val>
                                            <p:strVal val="#ppt_x"/>
                                          </p:val>
                                        </p:tav>
                                      </p:tavLst>
                                    </p:anim>
                                    <p:anim calcmode="lin" valueType="num">
                                      <p:cBhvr additive="base">
                                        <p:cTn id="164" dur="500" fill="hold"/>
                                        <p:tgtEl>
                                          <p:spTgt spid="36"/>
                                        </p:tgtEl>
                                        <p:attrNameLst>
                                          <p:attrName>ppt_y</p:attrName>
                                        </p:attrNameLst>
                                      </p:cBhvr>
                                      <p:tavLst>
                                        <p:tav tm="0">
                                          <p:val>
                                            <p:strVal val="#ppt_y"/>
                                          </p:val>
                                        </p:tav>
                                        <p:tav tm="100000">
                                          <p:val>
                                            <p:strVal val="#ppt_y"/>
                                          </p:val>
                                        </p:tav>
                                      </p:tavLst>
                                    </p:anim>
                                  </p:childTnLst>
                                </p:cTn>
                              </p:par>
                            </p:childTnLst>
                          </p:cTn>
                        </p:par>
                        <p:par>
                          <p:cTn id="165" fill="hold">
                            <p:stCondLst>
                              <p:cond delay="11050"/>
                            </p:stCondLst>
                            <p:childTnLst>
                              <p:par>
                                <p:cTn id="166" presetID="22" presetClass="entr" presetSubtype="8" fill="hold" grpId="0" nodeType="afterEffect">
                                  <p:stCondLst>
                                    <p:cond delay="0"/>
                                  </p:stCondLst>
                                  <p:childTnLst>
                                    <p:set>
                                      <p:cBhvr>
                                        <p:cTn id="167" dur="1" fill="hold">
                                          <p:stCondLst>
                                            <p:cond delay="0"/>
                                          </p:stCondLst>
                                        </p:cTn>
                                        <p:tgtEl>
                                          <p:spTgt spid="35">
                                            <p:txEl>
                                              <p:pRg st="0" end="0"/>
                                            </p:txEl>
                                          </p:spTgt>
                                        </p:tgtEl>
                                        <p:attrNameLst>
                                          <p:attrName>style.visibility</p:attrName>
                                        </p:attrNameLst>
                                      </p:cBhvr>
                                      <p:to>
                                        <p:strVal val="visible"/>
                                      </p:to>
                                    </p:set>
                                    <p:animEffect transition="in" filter="wipe(left)">
                                      <p:cBhvr>
                                        <p:cTn id="168" dur="500"/>
                                        <p:tgtEl>
                                          <p:spTgt spid="35">
                                            <p:txEl>
                                              <p:pRg st="0" end="0"/>
                                            </p:txEl>
                                          </p:spTgt>
                                        </p:tgtEl>
                                      </p:cBhvr>
                                    </p:animEffect>
                                  </p:childTnLst>
                                </p:cTn>
                              </p:par>
                            </p:childTnLst>
                          </p:cTn>
                        </p:par>
                        <p:par>
                          <p:cTn id="169" fill="hold">
                            <p:stCondLst>
                              <p:cond delay="11550"/>
                            </p:stCondLst>
                            <p:childTnLst>
                              <p:par>
                                <p:cTn id="170" presetID="22" presetClass="entr" presetSubtype="2" fill="hold" grpId="0" nodeType="afterEffect">
                                  <p:stCondLst>
                                    <p:cond delay="250"/>
                                  </p:stCondLst>
                                  <p:childTnLst>
                                    <p:set>
                                      <p:cBhvr>
                                        <p:cTn id="171" dur="1" fill="hold">
                                          <p:stCondLst>
                                            <p:cond delay="0"/>
                                          </p:stCondLst>
                                        </p:cTn>
                                        <p:tgtEl>
                                          <p:spTgt spid="44"/>
                                        </p:tgtEl>
                                        <p:attrNameLst>
                                          <p:attrName>style.visibility</p:attrName>
                                        </p:attrNameLst>
                                      </p:cBhvr>
                                      <p:to>
                                        <p:strVal val="visible"/>
                                      </p:to>
                                    </p:set>
                                    <p:animEffect transition="in" filter="wipe(right)">
                                      <p:cBhvr>
                                        <p:cTn id="172" dur="500"/>
                                        <p:tgtEl>
                                          <p:spTgt spid="44"/>
                                        </p:tgtEl>
                                      </p:cBhvr>
                                    </p:animEffect>
                                  </p:childTnLst>
                                </p:cTn>
                              </p:par>
                            </p:childTnLst>
                          </p:cTn>
                        </p:par>
                        <p:par>
                          <p:cTn id="173" fill="hold">
                            <p:stCondLst>
                              <p:cond delay="12300"/>
                            </p:stCondLst>
                            <p:childTnLst>
                              <p:par>
                                <p:cTn id="174" presetID="2" presetClass="entr" presetSubtype="8" decel="100000" fill="hold" grpId="0" nodeType="afterEffect">
                                  <p:stCondLst>
                                    <p:cond delay="0"/>
                                  </p:stCondLst>
                                  <p:iterate type="wd">
                                    <p:tmPct val="10000"/>
                                  </p:iterate>
                                  <p:childTnLst>
                                    <p:set>
                                      <p:cBhvr>
                                        <p:cTn id="175" dur="1" fill="hold">
                                          <p:stCondLst>
                                            <p:cond delay="0"/>
                                          </p:stCondLst>
                                        </p:cTn>
                                        <p:tgtEl>
                                          <p:spTgt spid="31">
                                            <p:txEl>
                                              <p:pRg st="0" end="0"/>
                                            </p:txEl>
                                          </p:spTgt>
                                        </p:tgtEl>
                                        <p:attrNameLst>
                                          <p:attrName>style.visibility</p:attrName>
                                        </p:attrNameLst>
                                      </p:cBhvr>
                                      <p:to>
                                        <p:strVal val="visible"/>
                                      </p:to>
                                    </p:set>
                                    <p:anim calcmode="lin" valueType="num">
                                      <p:cBhvr additive="base">
                                        <p:cTn id="176"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77" dur="500" fill="hold"/>
                                        <p:tgtEl>
                                          <p:spTgt spid="31">
                                            <p:txEl>
                                              <p:pRg st="0" end="0"/>
                                            </p:txEl>
                                          </p:spTgt>
                                        </p:tgtEl>
                                        <p:attrNameLst>
                                          <p:attrName>ppt_y</p:attrName>
                                        </p:attrNameLst>
                                      </p:cBhvr>
                                      <p:tavLst>
                                        <p:tav tm="0">
                                          <p:val>
                                            <p:strVal val="#ppt_y"/>
                                          </p:val>
                                        </p:tav>
                                        <p:tav tm="100000">
                                          <p:val>
                                            <p:strVal val="#ppt_y"/>
                                          </p:val>
                                        </p:tav>
                                      </p:tavLst>
                                    </p:anim>
                                  </p:childTnLst>
                                </p:cTn>
                              </p:par>
                              <p:par>
                                <p:cTn id="178" presetID="2" presetClass="entr" presetSubtype="8" decel="100000" fill="hold" grpId="0" nodeType="withEffect">
                                  <p:stCondLst>
                                    <p:cond delay="0"/>
                                  </p:stCondLst>
                                  <p:iterate type="wd">
                                    <p:tmPct val="10000"/>
                                  </p:iterate>
                                  <p:childTnLst>
                                    <p:set>
                                      <p:cBhvr>
                                        <p:cTn id="179" dur="1" fill="hold">
                                          <p:stCondLst>
                                            <p:cond delay="0"/>
                                          </p:stCondLst>
                                        </p:cTn>
                                        <p:tgtEl>
                                          <p:spTgt spid="33"/>
                                        </p:tgtEl>
                                        <p:attrNameLst>
                                          <p:attrName>style.visibility</p:attrName>
                                        </p:attrNameLst>
                                      </p:cBhvr>
                                      <p:to>
                                        <p:strVal val="visible"/>
                                      </p:to>
                                    </p:set>
                                    <p:anim calcmode="lin" valueType="num">
                                      <p:cBhvr additive="base">
                                        <p:cTn id="180" dur="500" fill="hold"/>
                                        <p:tgtEl>
                                          <p:spTgt spid="33"/>
                                        </p:tgtEl>
                                        <p:attrNameLst>
                                          <p:attrName>ppt_x</p:attrName>
                                        </p:attrNameLst>
                                      </p:cBhvr>
                                      <p:tavLst>
                                        <p:tav tm="0">
                                          <p:val>
                                            <p:strVal val="0-#ppt_w/2"/>
                                          </p:val>
                                        </p:tav>
                                        <p:tav tm="100000">
                                          <p:val>
                                            <p:strVal val="#ppt_x"/>
                                          </p:val>
                                        </p:tav>
                                      </p:tavLst>
                                    </p:anim>
                                    <p:anim calcmode="lin" valueType="num">
                                      <p:cBhvr additive="base">
                                        <p:cTn id="181" dur="500" fill="hold"/>
                                        <p:tgtEl>
                                          <p:spTgt spid="33"/>
                                        </p:tgtEl>
                                        <p:attrNameLst>
                                          <p:attrName>ppt_y</p:attrName>
                                        </p:attrNameLst>
                                      </p:cBhvr>
                                      <p:tavLst>
                                        <p:tav tm="0">
                                          <p:val>
                                            <p:strVal val="#ppt_y"/>
                                          </p:val>
                                        </p:tav>
                                        <p:tav tm="100000">
                                          <p:val>
                                            <p:strVal val="#ppt_y"/>
                                          </p:val>
                                        </p:tav>
                                      </p:tavLst>
                                    </p:anim>
                                  </p:childTnLst>
                                </p:cTn>
                              </p:par>
                            </p:childTnLst>
                          </p:cTn>
                        </p:par>
                        <p:par>
                          <p:cTn id="182" fill="hold">
                            <p:stCondLst>
                              <p:cond delay="12900"/>
                            </p:stCondLst>
                            <p:childTnLst>
                              <p:par>
                                <p:cTn id="183" presetID="22" presetClass="entr" presetSubtype="8" fill="hold" grpId="0" nodeType="afterEffect">
                                  <p:stCondLst>
                                    <p:cond delay="0"/>
                                  </p:stCondLst>
                                  <p:childTnLst>
                                    <p:set>
                                      <p:cBhvr>
                                        <p:cTn id="184" dur="1" fill="hold">
                                          <p:stCondLst>
                                            <p:cond delay="0"/>
                                          </p:stCondLst>
                                        </p:cTn>
                                        <p:tgtEl>
                                          <p:spTgt spid="32">
                                            <p:txEl>
                                              <p:pRg st="0" end="0"/>
                                            </p:txEl>
                                          </p:spTgt>
                                        </p:tgtEl>
                                        <p:attrNameLst>
                                          <p:attrName>style.visibility</p:attrName>
                                        </p:attrNameLst>
                                      </p:cBhvr>
                                      <p:to>
                                        <p:strVal val="visible"/>
                                      </p:to>
                                    </p:set>
                                    <p:animEffect transition="in" filter="wipe(left)">
                                      <p:cBhvr>
                                        <p:cTn id="185" dur="500"/>
                                        <p:tgtEl>
                                          <p:spTgt spid="32">
                                            <p:txEl>
                                              <p:pRg st="0" end="0"/>
                                            </p:txEl>
                                          </p:spTgt>
                                        </p:tgtEl>
                                      </p:cBhvr>
                                    </p:animEffect>
                                  </p:childTnLst>
                                </p:cTn>
                              </p:par>
                            </p:childTnLst>
                          </p:cTn>
                        </p:par>
                        <p:par>
                          <p:cTn id="186" fill="hold">
                            <p:stCondLst>
                              <p:cond delay="13400"/>
                            </p:stCondLst>
                            <p:childTnLst>
                              <p:par>
                                <p:cTn id="187" presetID="22" presetClass="entr" presetSubtype="2" fill="hold" grpId="0" nodeType="afterEffect">
                                  <p:stCondLst>
                                    <p:cond delay="250"/>
                                  </p:stCondLst>
                                  <p:childTnLst>
                                    <p:set>
                                      <p:cBhvr>
                                        <p:cTn id="188" dur="1" fill="hold">
                                          <p:stCondLst>
                                            <p:cond delay="0"/>
                                          </p:stCondLst>
                                        </p:cTn>
                                        <p:tgtEl>
                                          <p:spTgt spid="45"/>
                                        </p:tgtEl>
                                        <p:attrNameLst>
                                          <p:attrName>style.visibility</p:attrName>
                                        </p:attrNameLst>
                                      </p:cBhvr>
                                      <p:to>
                                        <p:strVal val="visible"/>
                                      </p:to>
                                    </p:set>
                                    <p:animEffect transition="in" filter="wipe(right)">
                                      <p:cBhvr>
                                        <p:cTn id="189" dur="500"/>
                                        <p:tgtEl>
                                          <p:spTgt spid="45"/>
                                        </p:tgtEl>
                                      </p:cBhvr>
                                    </p:animEffect>
                                  </p:childTnLst>
                                </p:cTn>
                              </p:par>
                            </p:childTnLst>
                          </p:cTn>
                        </p:par>
                        <p:par>
                          <p:cTn id="190" fill="hold">
                            <p:stCondLst>
                              <p:cond delay="14150"/>
                            </p:stCondLst>
                            <p:childTnLst>
                              <p:par>
                                <p:cTn id="191" presetID="2" presetClass="entr" presetSubtype="8" decel="100000" fill="hold" grpId="0" nodeType="afterEffect">
                                  <p:stCondLst>
                                    <p:cond delay="0"/>
                                  </p:stCondLst>
                                  <p:iterate type="wd">
                                    <p:tmPct val="10000"/>
                                  </p:iterate>
                                  <p:childTnLst>
                                    <p:set>
                                      <p:cBhvr>
                                        <p:cTn id="192" dur="1" fill="hold">
                                          <p:stCondLst>
                                            <p:cond delay="0"/>
                                          </p:stCondLst>
                                        </p:cTn>
                                        <p:tgtEl>
                                          <p:spTgt spid="28">
                                            <p:txEl>
                                              <p:pRg st="0" end="0"/>
                                            </p:txEl>
                                          </p:spTgt>
                                        </p:tgtEl>
                                        <p:attrNameLst>
                                          <p:attrName>style.visibility</p:attrName>
                                        </p:attrNameLst>
                                      </p:cBhvr>
                                      <p:to>
                                        <p:strVal val="visible"/>
                                      </p:to>
                                    </p:set>
                                    <p:anim calcmode="lin" valueType="num">
                                      <p:cBhvr additive="base">
                                        <p:cTn id="193"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94" dur="500" fill="hold"/>
                                        <p:tgtEl>
                                          <p:spTgt spid="28">
                                            <p:txEl>
                                              <p:pRg st="0" end="0"/>
                                            </p:txEl>
                                          </p:spTgt>
                                        </p:tgtEl>
                                        <p:attrNameLst>
                                          <p:attrName>ppt_y</p:attrName>
                                        </p:attrNameLst>
                                      </p:cBhvr>
                                      <p:tavLst>
                                        <p:tav tm="0">
                                          <p:val>
                                            <p:strVal val="#ppt_y"/>
                                          </p:val>
                                        </p:tav>
                                        <p:tav tm="100000">
                                          <p:val>
                                            <p:strVal val="#ppt_y"/>
                                          </p:val>
                                        </p:tav>
                                      </p:tavLst>
                                    </p:anim>
                                  </p:childTnLst>
                                </p:cTn>
                              </p:par>
                              <p:par>
                                <p:cTn id="195" presetID="2" presetClass="entr" presetSubtype="8" decel="100000" fill="hold" grpId="0" nodeType="withEffect">
                                  <p:stCondLst>
                                    <p:cond delay="0"/>
                                  </p:stCondLst>
                                  <p:iterate type="wd">
                                    <p:tmPct val="10000"/>
                                  </p:iterate>
                                  <p:childTnLst>
                                    <p:set>
                                      <p:cBhvr>
                                        <p:cTn id="196" dur="1" fill="hold">
                                          <p:stCondLst>
                                            <p:cond delay="0"/>
                                          </p:stCondLst>
                                        </p:cTn>
                                        <p:tgtEl>
                                          <p:spTgt spid="30"/>
                                        </p:tgtEl>
                                        <p:attrNameLst>
                                          <p:attrName>style.visibility</p:attrName>
                                        </p:attrNameLst>
                                      </p:cBhvr>
                                      <p:to>
                                        <p:strVal val="visible"/>
                                      </p:to>
                                    </p:set>
                                    <p:anim calcmode="lin" valueType="num">
                                      <p:cBhvr additive="base">
                                        <p:cTn id="197" dur="500" fill="hold"/>
                                        <p:tgtEl>
                                          <p:spTgt spid="30"/>
                                        </p:tgtEl>
                                        <p:attrNameLst>
                                          <p:attrName>ppt_x</p:attrName>
                                        </p:attrNameLst>
                                      </p:cBhvr>
                                      <p:tavLst>
                                        <p:tav tm="0">
                                          <p:val>
                                            <p:strVal val="0-#ppt_w/2"/>
                                          </p:val>
                                        </p:tav>
                                        <p:tav tm="100000">
                                          <p:val>
                                            <p:strVal val="#ppt_x"/>
                                          </p:val>
                                        </p:tav>
                                      </p:tavLst>
                                    </p:anim>
                                    <p:anim calcmode="lin" valueType="num">
                                      <p:cBhvr additive="base">
                                        <p:cTn id="198" dur="500" fill="hold"/>
                                        <p:tgtEl>
                                          <p:spTgt spid="30"/>
                                        </p:tgtEl>
                                        <p:attrNameLst>
                                          <p:attrName>ppt_y</p:attrName>
                                        </p:attrNameLst>
                                      </p:cBhvr>
                                      <p:tavLst>
                                        <p:tav tm="0">
                                          <p:val>
                                            <p:strVal val="#ppt_y"/>
                                          </p:val>
                                        </p:tav>
                                        <p:tav tm="100000">
                                          <p:val>
                                            <p:strVal val="#ppt_y"/>
                                          </p:val>
                                        </p:tav>
                                      </p:tavLst>
                                    </p:anim>
                                  </p:childTnLst>
                                </p:cTn>
                              </p:par>
                            </p:childTnLst>
                          </p:cTn>
                        </p:par>
                        <p:par>
                          <p:cTn id="199" fill="hold">
                            <p:stCondLst>
                              <p:cond delay="14750"/>
                            </p:stCondLst>
                            <p:childTnLst>
                              <p:par>
                                <p:cTn id="200" presetID="22" presetClass="entr" presetSubtype="8" fill="hold" grpId="0" nodeType="afterEffect">
                                  <p:stCondLst>
                                    <p:cond delay="0"/>
                                  </p:stCondLst>
                                  <p:childTnLst>
                                    <p:set>
                                      <p:cBhvr>
                                        <p:cTn id="201" dur="1" fill="hold">
                                          <p:stCondLst>
                                            <p:cond delay="0"/>
                                          </p:stCondLst>
                                        </p:cTn>
                                        <p:tgtEl>
                                          <p:spTgt spid="29">
                                            <p:txEl>
                                              <p:pRg st="0" end="0"/>
                                            </p:txEl>
                                          </p:spTgt>
                                        </p:tgtEl>
                                        <p:attrNameLst>
                                          <p:attrName>style.visibility</p:attrName>
                                        </p:attrNameLst>
                                      </p:cBhvr>
                                      <p:to>
                                        <p:strVal val="visible"/>
                                      </p:to>
                                    </p:set>
                                    <p:animEffect transition="in" filter="wipe(left)">
                                      <p:cBhvr>
                                        <p:cTn id="20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2" grpId="0" animBg="1"/>
      <p:bldP spid="13" grpId="0" animBg="1"/>
      <p:bldP spid="14" grpId="0" animBg="1"/>
      <p:bldP spid="11" grpId="0" animBg="1"/>
      <p:bldP spid="10" grpId="0" animBg="1"/>
      <p:bldP spid="9" grpId="0" animBg="1"/>
      <p:bldP spid="5" grpId="0" animBg="1"/>
      <p:bldP spid="16"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2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p:bldP spid="52" grpId="0"/>
      <p:bldP spid="53" grpId="0" build="p">
        <p:tmplLst>
          <p:tmpl lvl="1">
            <p:tnLst>
              <p:par>
                <p:cTn presetID="53" presetClass="entr" presetSubtype="16" fill="hold" nodeType="withEffect">
                  <p:stCondLst>
                    <p:cond delay="25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5" name="テキスト プレースホルダー 6"/>
          <p:cNvSpPr>
            <a:spLocks noGrp="1"/>
          </p:cNvSpPr>
          <p:nvPr>
            <p:ph type="body" sz="quarter" idx="14" hasCustomPrompt="1"/>
          </p:nvPr>
        </p:nvSpPr>
        <p:spPr>
          <a:xfrm>
            <a:off x="539202" y="2139702"/>
            <a:ext cx="8100860" cy="1656184"/>
          </a:xfrm>
        </p:spPr>
        <p:txBody>
          <a:bodyPr anchor="t">
            <a:normAutofit/>
          </a:bodyPr>
          <a:lstStyle>
            <a:lvl1pPr algn="l">
              <a:defRPr sz="1000" baseline="0">
                <a:solidFill>
                  <a:schemeClr val="tx2"/>
                </a:solidFill>
              </a:defRPr>
            </a:lvl1pPr>
          </a:lstStyle>
          <a:p>
            <a:pPr lvl="0"/>
            <a:r>
              <a:rPr kumimoji="1" lang="en-US" altLang="ja-JP" dirty="0"/>
              <a:t>Text goes here</a:t>
            </a:r>
            <a:endParaRPr kumimoji="1" lang="ja-JP" altLang="en-US" dirty="0"/>
          </a:p>
        </p:txBody>
      </p:sp>
      <p:sp>
        <p:nvSpPr>
          <p:cNvPr id="6" name="正方形/長方形 5"/>
          <p:cNvSpPr/>
          <p:nvPr userDrawn="1"/>
        </p:nvSpPr>
        <p:spPr>
          <a:xfrm>
            <a:off x="611217" y="2067695"/>
            <a:ext cx="1620320" cy="360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
        <p:nvSpPr>
          <p:cNvPr id="7" name="テキスト プレースホルダー 6"/>
          <p:cNvSpPr>
            <a:spLocks noGrp="1"/>
          </p:cNvSpPr>
          <p:nvPr>
            <p:ph type="body" sz="quarter" idx="13" hasCustomPrompt="1"/>
          </p:nvPr>
        </p:nvSpPr>
        <p:spPr>
          <a:xfrm>
            <a:off x="1583408" y="771551"/>
            <a:ext cx="7165418" cy="252028"/>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1619416" y="699543"/>
            <a:ext cx="1620320" cy="36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ja-JP" altLang="en-US" sz="900"/>
          </a:p>
        </p:txBody>
      </p:sp>
    </p:spTree>
    <p:extLst>
      <p:ext uri="{BB962C8B-B14F-4D97-AF65-F5344CB8AC3E}">
        <p14:creationId xmlns:p14="http://schemas.microsoft.com/office/powerpoint/2010/main" val="329979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8"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decel="100000"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5736"/>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15047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2" name="Picture Placeholder 2"/>
          <p:cNvSpPr>
            <a:spLocks noGrp="1"/>
          </p:cNvSpPr>
          <p:nvPr>
            <p:ph type="pic" idx="11" hasCustomPrompt="1"/>
          </p:nvPr>
        </p:nvSpPr>
        <p:spPr>
          <a:xfrm>
            <a:off x="0" y="0"/>
            <a:ext cx="9144000" cy="2571750"/>
          </a:xfrm>
          <a:prstGeom prst="rect">
            <a:avLst/>
          </a:prstGeom>
          <a:solidFill>
            <a:schemeClr val="bg1">
              <a:lumMod val="7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7058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683568" y="1189414"/>
            <a:ext cx="1728192" cy="19584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2710172" y="1189414"/>
            <a:ext cx="1728192" cy="19584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1" hasCustomPrompt="1"/>
          </p:nvPr>
        </p:nvSpPr>
        <p:spPr>
          <a:xfrm>
            <a:off x="4736776" y="1189414"/>
            <a:ext cx="1728192" cy="19584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2" hasCustomPrompt="1"/>
          </p:nvPr>
        </p:nvSpPr>
        <p:spPr>
          <a:xfrm>
            <a:off x="6763380" y="1189414"/>
            <a:ext cx="1728192" cy="19584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Title 1"/>
          <p:cNvSpPr>
            <a:spLocks noGrp="1"/>
          </p:cNvSpPr>
          <p:nvPr>
            <p:ph type="title" hasCustomPrompt="1"/>
          </p:nvPr>
        </p:nvSpPr>
        <p:spPr>
          <a:xfrm>
            <a:off x="0" y="25736"/>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24228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3"/>
            <a:ext cx="9144000" cy="288032"/>
          </a:xfrm>
          <a:prstGeom prst="rect">
            <a:avLst/>
          </a:prstGeom>
        </p:spPr>
        <p:txBody>
          <a:bodyPr anchor="ctr"/>
          <a:lstStyle>
            <a:lvl1pPr marL="0" indent="0" algn="ctr">
              <a:buNone/>
              <a:defRPr sz="12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27938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5736"/>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48333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1834535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uk.cochrane.org/news/meta-analysis-what-why-and-how" TargetMode="Externa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556591" y="1462876"/>
            <a:ext cx="8348869" cy="72736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i="1" dirty="0"/>
              <a:t>SYSTEMATIC LITERATURE REVIEW</a:t>
            </a:r>
            <a:endParaRPr sz="4400" i="1" dirty="0"/>
          </a:p>
        </p:txBody>
      </p:sp>
      <p:sp>
        <p:nvSpPr>
          <p:cNvPr id="67" name="Google Shape;67;p13"/>
          <p:cNvSpPr txBox="1">
            <a:spLocks noGrp="1"/>
          </p:cNvSpPr>
          <p:nvPr>
            <p:ph type="subTitle" idx="1"/>
          </p:nvPr>
        </p:nvSpPr>
        <p:spPr>
          <a:xfrm>
            <a:off x="1570381" y="2953263"/>
            <a:ext cx="6321287" cy="1022400"/>
          </a:xfrm>
          <a:prstGeom prst="rect">
            <a:avLst/>
          </a:prstGeom>
          <a:solidFill>
            <a:schemeClr val="tx1">
              <a:lumMod val="60000"/>
              <a:lumOff val="40000"/>
            </a:schemeClr>
          </a:solidFill>
        </p:spPr>
        <p:txBody>
          <a:bodyPr spcFirstLastPara="1" wrap="square" lIns="91425" tIns="91425" rIns="91425" bIns="91425" anchor="t" anchorCtr="0">
            <a:normAutofit/>
          </a:bodyPr>
          <a:lstStyle/>
          <a:p>
            <a:pPr marL="0" lvl="0" indent="0" algn="ctr" rtl="0">
              <a:spcBef>
                <a:spcPts val="0"/>
              </a:spcBef>
              <a:spcAft>
                <a:spcPts val="0"/>
              </a:spcAft>
              <a:buNone/>
            </a:pPr>
            <a:r>
              <a:rPr lang="en-US" sz="1800" dirty="0"/>
              <a:t>MAMNUAH </a:t>
            </a:r>
          </a:p>
          <a:p>
            <a:pPr marL="0" lvl="0" indent="0" algn="ctr" rtl="0">
              <a:spcBef>
                <a:spcPts val="0"/>
              </a:spcBef>
              <a:spcAft>
                <a:spcPts val="0"/>
              </a:spcAft>
              <a:buNone/>
            </a:pPr>
            <a:r>
              <a:rPr lang="en-US" sz="1800" dirty="0" err="1"/>
              <a:t>Disampaikan</a:t>
            </a:r>
            <a:r>
              <a:rPr lang="en-US" sz="1800" dirty="0"/>
              <a:t> di acara </a:t>
            </a:r>
            <a:r>
              <a:rPr lang="en-US" sz="1800" dirty="0" err="1"/>
              <a:t>Literasi</a:t>
            </a:r>
            <a:r>
              <a:rPr lang="en-US" sz="1800" dirty="0"/>
              <a:t> </a:t>
            </a:r>
            <a:r>
              <a:rPr lang="en-US" sz="1800" dirty="0" err="1"/>
              <a:t>Informasi</a:t>
            </a:r>
            <a:r>
              <a:rPr lang="en-US" sz="1800" dirty="0"/>
              <a:t> PUSPA#7, </a:t>
            </a:r>
          </a:p>
          <a:p>
            <a:pPr marL="0" lvl="0" indent="0" algn="ctr" rtl="0">
              <a:spcBef>
                <a:spcPts val="0"/>
              </a:spcBef>
              <a:spcAft>
                <a:spcPts val="0"/>
              </a:spcAft>
              <a:buNone/>
            </a:pPr>
            <a:r>
              <a:rPr lang="en-US" sz="1800" dirty="0"/>
              <a:t>Yogyakarta, 15 April 2026 </a:t>
            </a:r>
            <a:endParaRPr sz="1800" dirty="0"/>
          </a:p>
        </p:txBody>
      </p:sp>
      <p:pic>
        <p:nvPicPr>
          <p:cNvPr id="68" name="Google Shape;68;p13"/>
          <p:cNvPicPr preferRelativeResize="0"/>
          <p:nvPr/>
        </p:nvPicPr>
        <p:blipFill>
          <a:blip r:embed="rId3">
            <a:alphaModFix/>
          </a:blip>
          <a:stretch>
            <a:fillRect/>
          </a:stretch>
        </p:blipFill>
        <p:spPr>
          <a:xfrm>
            <a:off x="4769675" y="0"/>
            <a:ext cx="4374324" cy="967525"/>
          </a:xfrm>
          <a:prstGeom prst="rect">
            <a:avLst/>
          </a:prstGeom>
          <a:noFill/>
          <a:ln>
            <a:noFill/>
          </a:ln>
        </p:spPr>
      </p:pic>
      <p:pic>
        <p:nvPicPr>
          <p:cNvPr id="69" name="Google Shape;69;p13" descr="Cover.png"/>
          <p:cNvPicPr preferRelativeResize="0"/>
          <p:nvPr/>
        </p:nvPicPr>
        <p:blipFill rotWithShape="1">
          <a:blip r:embed="rId4">
            <a:alphaModFix/>
          </a:blip>
          <a:srcRect t="63539" b="27357"/>
          <a:stretch/>
        </p:blipFill>
        <p:spPr>
          <a:xfrm>
            <a:off x="0" y="4519221"/>
            <a:ext cx="9140825" cy="6242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AB02D9C4-F299-48F9-D92C-9C7D952760F1}"/>
            </a:ext>
          </a:extLst>
        </p:cNvPr>
        <p:cNvGrpSpPr/>
        <p:nvPr/>
      </p:nvGrpSpPr>
      <p:grpSpPr>
        <a:xfrm>
          <a:off x="0" y="0"/>
          <a:ext cx="0" cy="0"/>
          <a:chOff x="0" y="0"/>
          <a:chExt cx="0" cy="0"/>
        </a:xfrm>
      </p:grpSpPr>
      <p:sp>
        <p:nvSpPr>
          <p:cNvPr id="83" name="Google Shape;83;p15">
            <a:extLst>
              <a:ext uri="{FF2B5EF4-FFF2-40B4-BE49-F238E27FC236}">
                <a16:creationId xmlns:a16="http://schemas.microsoft.com/office/drawing/2014/main" id="{35A61CDB-A562-F310-BEFC-E39D0709571B}"/>
              </a:ext>
            </a:extLst>
          </p:cNvPr>
          <p:cNvSpPr txBox="1">
            <a:spLocks noGrp="1"/>
          </p:cNvSpPr>
          <p:nvPr>
            <p:ph type="title"/>
          </p:nvPr>
        </p:nvSpPr>
        <p:spPr>
          <a:xfrm>
            <a:off x="144379" y="294775"/>
            <a:ext cx="5270102" cy="566122"/>
          </a:xfrm>
          <a:prstGeom prst="rect">
            <a:avLst/>
          </a:prstGeom>
        </p:spPr>
        <p:txBody>
          <a:bodyPr spcFirstLastPara="1" wrap="square" lIns="91425" tIns="91425" rIns="91425" bIns="91425" anchor="t" anchorCtr="0">
            <a:noAutofit/>
          </a:bodyPr>
          <a:lstStyle/>
          <a:p>
            <a:pPr marL="114300"/>
            <a:r>
              <a:rPr lang="en-US" sz="2400" dirty="0"/>
              <a:t>Langkah 1. </a:t>
            </a:r>
            <a:r>
              <a:rPr lang="en-US" sz="2400" dirty="0" err="1"/>
              <a:t>Merumuskan</a:t>
            </a:r>
            <a:r>
              <a:rPr lang="en-US" sz="2400" dirty="0"/>
              <a:t> </a:t>
            </a:r>
            <a:r>
              <a:rPr lang="en-US" sz="2400" dirty="0" err="1"/>
              <a:t>pertanyaan</a:t>
            </a:r>
            <a:r>
              <a:rPr lang="en-US" sz="2400" dirty="0"/>
              <a:t> review</a:t>
            </a:r>
          </a:p>
        </p:txBody>
      </p:sp>
      <p:pic>
        <p:nvPicPr>
          <p:cNvPr id="2" name="Google Shape;78;p14" descr="Cover.png">
            <a:extLst>
              <a:ext uri="{FF2B5EF4-FFF2-40B4-BE49-F238E27FC236}">
                <a16:creationId xmlns:a16="http://schemas.microsoft.com/office/drawing/2014/main" id="{4485EFB2-B3D1-40F2-01FC-05ADE10A023B}"/>
              </a:ext>
            </a:extLst>
          </p:cNvPr>
          <p:cNvPicPr preferRelativeResize="0"/>
          <p:nvPr/>
        </p:nvPicPr>
        <p:blipFill rotWithShape="1">
          <a:blip r:embed="rId3">
            <a:alphaModFix/>
          </a:blip>
          <a:srcRect t="63539" b="30242"/>
          <a:stretch/>
        </p:blipFill>
        <p:spPr>
          <a:xfrm>
            <a:off x="3175" y="4717085"/>
            <a:ext cx="9140825" cy="426415"/>
          </a:xfrm>
          <a:prstGeom prst="rect">
            <a:avLst/>
          </a:prstGeom>
          <a:noFill/>
          <a:ln>
            <a:noFill/>
          </a:ln>
        </p:spPr>
      </p:pic>
      <p:pic>
        <p:nvPicPr>
          <p:cNvPr id="4" name="Google Shape;77;p14">
            <a:extLst>
              <a:ext uri="{FF2B5EF4-FFF2-40B4-BE49-F238E27FC236}">
                <a16:creationId xmlns:a16="http://schemas.microsoft.com/office/drawing/2014/main" id="{80FC8A0B-1EFC-67B3-30CC-A8205F8BBF61}"/>
              </a:ext>
            </a:extLst>
          </p:cNvPr>
          <p:cNvPicPr preferRelativeResize="0"/>
          <p:nvPr/>
        </p:nvPicPr>
        <p:blipFill>
          <a:blip r:embed="rId4">
            <a:alphaModFix/>
          </a:blip>
          <a:stretch>
            <a:fillRect/>
          </a:stretch>
        </p:blipFill>
        <p:spPr>
          <a:xfrm>
            <a:off x="5363569" y="1"/>
            <a:ext cx="3780429" cy="685800"/>
          </a:xfrm>
          <a:prstGeom prst="rect">
            <a:avLst/>
          </a:prstGeom>
          <a:noFill/>
          <a:ln>
            <a:noFill/>
          </a:ln>
        </p:spPr>
      </p:pic>
      <p:sp>
        <p:nvSpPr>
          <p:cNvPr id="5" name="TextBox 4">
            <a:extLst>
              <a:ext uri="{FF2B5EF4-FFF2-40B4-BE49-F238E27FC236}">
                <a16:creationId xmlns:a16="http://schemas.microsoft.com/office/drawing/2014/main" id="{47B029CF-F867-7C75-C160-F59076C6855E}"/>
              </a:ext>
            </a:extLst>
          </p:cNvPr>
          <p:cNvSpPr txBox="1"/>
          <p:nvPr/>
        </p:nvSpPr>
        <p:spPr>
          <a:xfrm>
            <a:off x="580489" y="1047964"/>
            <a:ext cx="7890553" cy="2031325"/>
          </a:xfrm>
          <a:prstGeom prst="rect">
            <a:avLst/>
          </a:prstGeom>
          <a:noFill/>
        </p:spPr>
        <p:txBody>
          <a:bodyPr wrap="square">
            <a:spAutoFit/>
          </a:bodyPr>
          <a:lstStyle/>
          <a:p>
            <a:pPr>
              <a:buNone/>
            </a:pPr>
            <a:r>
              <a:rPr lang="en-US" dirty="0" err="1"/>
              <a:t>Efektivitas</a:t>
            </a:r>
            <a:r>
              <a:rPr lang="en-US" dirty="0"/>
              <a:t> Mindfulness-Based Interventions </a:t>
            </a:r>
            <a:r>
              <a:rPr lang="en-US" dirty="0" err="1"/>
              <a:t>dalam</a:t>
            </a:r>
            <a:r>
              <a:rPr lang="en-US" dirty="0"/>
              <a:t> </a:t>
            </a:r>
            <a:r>
              <a:rPr lang="en-US" dirty="0" err="1"/>
              <a:t>Menurunkan</a:t>
            </a:r>
            <a:r>
              <a:rPr lang="en-US" dirty="0"/>
              <a:t> Burnout dan </a:t>
            </a:r>
            <a:r>
              <a:rPr lang="en-US" dirty="0" err="1"/>
              <a:t>Distres</a:t>
            </a:r>
            <a:r>
              <a:rPr lang="en-US" dirty="0"/>
              <a:t> </a:t>
            </a:r>
            <a:r>
              <a:rPr lang="en-US" dirty="0" err="1"/>
              <a:t>Psikologis</a:t>
            </a:r>
            <a:r>
              <a:rPr lang="en-US" dirty="0"/>
              <a:t> pada </a:t>
            </a:r>
            <a:r>
              <a:rPr lang="en-US" dirty="0" err="1"/>
              <a:t>Perawat</a:t>
            </a:r>
            <a:r>
              <a:rPr lang="en-US" dirty="0"/>
              <a:t>: Systematic Literature Review.</a:t>
            </a:r>
          </a:p>
          <a:p>
            <a:pPr>
              <a:buNone/>
            </a:pPr>
            <a:endParaRPr lang="en-US" dirty="0"/>
          </a:p>
          <a:p>
            <a:r>
              <a:rPr lang="en-US" dirty="0"/>
              <a:t>Format yang </a:t>
            </a:r>
            <a:r>
              <a:rPr lang="en-US" dirty="0" err="1"/>
              <a:t>cocok</a:t>
            </a:r>
            <a:r>
              <a:rPr lang="en-US" dirty="0"/>
              <a:t> </a:t>
            </a:r>
            <a:r>
              <a:rPr lang="en-US" dirty="0" err="1"/>
              <a:t>untuk</a:t>
            </a:r>
            <a:r>
              <a:rPr lang="en-US" dirty="0"/>
              <a:t> </a:t>
            </a:r>
            <a:r>
              <a:rPr lang="en-US" dirty="0" err="1"/>
              <a:t>topik</a:t>
            </a:r>
            <a:r>
              <a:rPr lang="en-US" dirty="0"/>
              <a:t> </a:t>
            </a:r>
            <a:r>
              <a:rPr lang="en-US" dirty="0" err="1"/>
              <a:t>ini</a:t>
            </a:r>
            <a:r>
              <a:rPr lang="en-US" dirty="0"/>
              <a:t> </a:t>
            </a:r>
            <a:r>
              <a:rPr lang="en-US" dirty="0" err="1"/>
              <a:t>dapat</a:t>
            </a:r>
            <a:r>
              <a:rPr lang="en-US" dirty="0"/>
              <a:t> </a:t>
            </a:r>
            <a:r>
              <a:rPr lang="en-US" dirty="0" err="1"/>
              <a:t>memakai</a:t>
            </a:r>
            <a:r>
              <a:rPr lang="en-US" dirty="0"/>
              <a:t> </a:t>
            </a:r>
            <a:r>
              <a:rPr lang="en-US" b="1" dirty="0"/>
              <a:t>PICO</a:t>
            </a:r>
            <a:r>
              <a:rPr lang="en-US" dirty="0"/>
              <a:t>:</a:t>
            </a:r>
          </a:p>
          <a:p>
            <a:r>
              <a:rPr lang="en-US" b="1" dirty="0"/>
              <a:t>P (Population):</a:t>
            </a:r>
            <a:r>
              <a:rPr lang="en-US" dirty="0"/>
              <a:t> </a:t>
            </a:r>
            <a:r>
              <a:rPr lang="en-US" dirty="0" err="1"/>
              <a:t>perawat</a:t>
            </a:r>
            <a:r>
              <a:rPr lang="en-US" dirty="0"/>
              <a:t> </a:t>
            </a:r>
          </a:p>
          <a:p>
            <a:r>
              <a:rPr lang="en-US" b="1" dirty="0"/>
              <a:t>I (Intervention):</a:t>
            </a:r>
            <a:r>
              <a:rPr lang="en-US" dirty="0"/>
              <a:t> mindfulness-based intervention </a:t>
            </a:r>
          </a:p>
          <a:p>
            <a:r>
              <a:rPr lang="en-US" b="1" dirty="0"/>
              <a:t>C (Comparison):</a:t>
            </a:r>
            <a:r>
              <a:rPr lang="en-US" dirty="0"/>
              <a:t> </a:t>
            </a:r>
            <a:r>
              <a:rPr lang="en-US" dirty="0" err="1"/>
              <a:t>tanpa</a:t>
            </a:r>
            <a:r>
              <a:rPr lang="en-US" dirty="0"/>
              <a:t> </a:t>
            </a:r>
            <a:r>
              <a:rPr lang="en-US" dirty="0" err="1"/>
              <a:t>intervensi</a:t>
            </a:r>
            <a:r>
              <a:rPr lang="en-US" dirty="0"/>
              <a:t>, usual care, </a:t>
            </a:r>
            <a:r>
              <a:rPr lang="en-US" dirty="0" err="1"/>
              <a:t>atau</a:t>
            </a:r>
            <a:r>
              <a:rPr lang="en-US" dirty="0"/>
              <a:t> </a:t>
            </a:r>
            <a:r>
              <a:rPr lang="en-US" dirty="0" err="1"/>
              <a:t>intervensi</a:t>
            </a:r>
            <a:r>
              <a:rPr lang="en-US" dirty="0"/>
              <a:t> lain </a:t>
            </a:r>
          </a:p>
          <a:p>
            <a:r>
              <a:rPr lang="en-US" b="1" dirty="0"/>
              <a:t>O (Outcome):</a:t>
            </a:r>
            <a:r>
              <a:rPr lang="en-US" dirty="0"/>
              <a:t> burnout, </a:t>
            </a:r>
            <a:r>
              <a:rPr lang="en-US" dirty="0" err="1"/>
              <a:t>stres</a:t>
            </a:r>
            <a:r>
              <a:rPr lang="en-US" dirty="0"/>
              <a:t>, </a:t>
            </a:r>
            <a:r>
              <a:rPr lang="en-US" dirty="0" err="1"/>
              <a:t>depresi</a:t>
            </a:r>
            <a:r>
              <a:rPr lang="en-US" dirty="0"/>
              <a:t>, resilience, well-being</a:t>
            </a:r>
          </a:p>
          <a:p>
            <a:pPr>
              <a:buNone/>
            </a:pPr>
            <a:endParaRPr lang="en-US" dirty="0"/>
          </a:p>
        </p:txBody>
      </p:sp>
    </p:spTree>
    <p:extLst>
      <p:ext uri="{BB962C8B-B14F-4D97-AF65-F5344CB8AC3E}">
        <p14:creationId xmlns:p14="http://schemas.microsoft.com/office/powerpoint/2010/main" val="1970699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74E5505C-C206-678D-483E-A2A2C51A9D0B}"/>
            </a:ext>
          </a:extLst>
        </p:cNvPr>
        <p:cNvGrpSpPr/>
        <p:nvPr/>
      </p:nvGrpSpPr>
      <p:grpSpPr>
        <a:xfrm>
          <a:off x="0" y="0"/>
          <a:ext cx="0" cy="0"/>
          <a:chOff x="0" y="0"/>
          <a:chExt cx="0" cy="0"/>
        </a:xfrm>
      </p:grpSpPr>
      <p:sp>
        <p:nvSpPr>
          <p:cNvPr id="83" name="Google Shape;83;p15">
            <a:extLst>
              <a:ext uri="{FF2B5EF4-FFF2-40B4-BE49-F238E27FC236}">
                <a16:creationId xmlns:a16="http://schemas.microsoft.com/office/drawing/2014/main" id="{9BCAE70F-55DC-A763-601E-85A02A8D6657}"/>
              </a:ext>
            </a:extLst>
          </p:cNvPr>
          <p:cNvSpPr txBox="1">
            <a:spLocks noGrp="1"/>
          </p:cNvSpPr>
          <p:nvPr>
            <p:ph type="title"/>
          </p:nvPr>
        </p:nvSpPr>
        <p:spPr>
          <a:xfrm>
            <a:off x="577516" y="8353"/>
            <a:ext cx="4395176" cy="566122"/>
          </a:xfrm>
          <a:prstGeom prst="rect">
            <a:avLst/>
          </a:prstGeom>
        </p:spPr>
        <p:txBody>
          <a:bodyPr spcFirstLastPara="1" wrap="square" lIns="91425" tIns="91425" rIns="91425" bIns="91425" anchor="t" anchorCtr="0">
            <a:noAutofit/>
          </a:bodyPr>
          <a:lstStyle/>
          <a:p>
            <a:pPr lvl="0"/>
            <a:r>
              <a:rPr lang="en-US" sz="2400" dirty="0"/>
              <a:t>Langkah 2. Menyusun </a:t>
            </a:r>
            <a:r>
              <a:rPr lang="en-US" sz="2400" dirty="0" err="1"/>
              <a:t>protokol</a:t>
            </a:r>
            <a:r>
              <a:rPr lang="en-US" sz="2400" dirty="0"/>
              <a:t> review</a:t>
            </a:r>
            <a:endParaRPr sz="2400" dirty="0"/>
          </a:p>
        </p:txBody>
      </p:sp>
      <p:pic>
        <p:nvPicPr>
          <p:cNvPr id="2" name="Google Shape;78;p14" descr="Cover.png">
            <a:extLst>
              <a:ext uri="{FF2B5EF4-FFF2-40B4-BE49-F238E27FC236}">
                <a16:creationId xmlns:a16="http://schemas.microsoft.com/office/drawing/2014/main" id="{FF6CE6F1-05F3-58FB-F679-F086A29B35E5}"/>
              </a:ext>
            </a:extLst>
          </p:cNvPr>
          <p:cNvPicPr preferRelativeResize="0"/>
          <p:nvPr/>
        </p:nvPicPr>
        <p:blipFill rotWithShape="1">
          <a:blip r:embed="rId3">
            <a:alphaModFix/>
          </a:blip>
          <a:srcRect t="63539" b="30242"/>
          <a:stretch/>
        </p:blipFill>
        <p:spPr>
          <a:xfrm>
            <a:off x="3175" y="4717085"/>
            <a:ext cx="9140825" cy="426415"/>
          </a:xfrm>
          <a:prstGeom prst="rect">
            <a:avLst/>
          </a:prstGeom>
          <a:noFill/>
          <a:ln>
            <a:noFill/>
          </a:ln>
        </p:spPr>
      </p:pic>
      <p:pic>
        <p:nvPicPr>
          <p:cNvPr id="4" name="Google Shape;77;p14">
            <a:extLst>
              <a:ext uri="{FF2B5EF4-FFF2-40B4-BE49-F238E27FC236}">
                <a16:creationId xmlns:a16="http://schemas.microsoft.com/office/drawing/2014/main" id="{B29F5B9E-D299-9427-B1BB-67B29B7C8DFD}"/>
              </a:ext>
            </a:extLst>
          </p:cNvPr>
          <p:cNvPicPr preferRelativeResize="0"/>
          <p:nvPr/>
        </p:nvPicPr>
        <p:blipFill>
          <a:blip r:embed="rId4">
            <a:alphaModFix/>
          </a:blip>
          <a:stretch>
            <a:fillRect/>
          </a:stretch>
        </p:blipFill>
        <p:spPr>
          <a:xfrm>
            <a:off x="5363569" y="1"/>
            <a:ext cx="3780429" cy="685800"/>
          </a:xfrm>
          <a:prstGeom prst="rect">
            <a:avLst/>
          </a:prstGeom>
          <a:noFill/>
          <a:ln>
            <a:noFill/>
          </a:ln>
        </p:spPr>
      </p:pic>
      <p:sp>
        <p:nvSpPr>
          <p:cNvPr id="5" name="Text Placeholder 4">
            <a:extLst>
              <a:ext uri="{FF2B5EF4-FFF2-40B4-BE49-F238E27FC236}">
                <a16:creationId xmlns:a16="http://schemas.microsoft.com/office/drawing/2014/main" id="{55BAF9F5-3274-AAB0-6E8A-AADF9A32A538}"/>
              </a:ext>
            </a:extLst>
          </p:cNvPr>
          <p:cNvSpPr>
            <a:spLocks noGrp="1"/>
          </p:cNvSpPr>
          <p:nvPr>
            <p:ph type="body" idx="1"/>
          </p:nvPr>
        </p:nvSpPr>
        <p:spPr>
          <a:xfrm>
            <a:off x="148975" y="574475"/>
            <a:ext cx="8804953" cy="4197871"/>
          </a:xfrm>
        </p:spPr>
        <p:txBody>
          <a:bodyPr>
            <a:normAutofit fontScale="92500" lnSpcReduction="20000"/>
          </a:bodyPr>
          <a:lstStyle/>
          <a:p>
            <a:pPr marL="114300" indent="0">
              <a:buNone/>
            </a:pPr>
            <a:r>
              <a:rPr lang="en-US" dirty="0" err="1"/>
              <a:t>Protokol</a:t>
            </a:r>
            <a:r>
              <a:rPr lang="en-US" dirty="0"/>
              <a:t> </a:t>
            </a:r>
            <a:r>
              <a:rPr lang="en-US" dirty="0" err="1"/>
              <a:t>penting</a:t>
            </a:r>
            <a:r>
              <a:rPr lang="en-US" dirty="0"/>
              <a:t> agar review </a:t>
            </a:r>
            <a:r>
              <a:rPr lang="en-US" dirty="0" err="1"/>
              <a:t>tidak</a:t>
            </a:r>
            <a:r>
              <a:rPr lang="en-US" dirty="0"/>
              <a:t> </a:t>
            </a:r>
            <a:r>
              <a:rPr lang="en-US" dirty="0" err="1"/>
              <a:t>berubah-ubah</a:t>
            </a:r>
            <a:r>
              <a:rPr lang="en-US" dirty="0"/>
              <a:t> di </a:t>
            </a:r>
            <a:r>
              <a:rPr lang="en-US" dirty="0" err="1"/>
              <a:t>tengah</a:t>
            </a:r>
            <a:r>
              <a:rPr lang="en-US" dirty="0"/>
              <a:t> </a:t>
            </a:r>
            <a:r>
              <a:rPr lang="en-US" dirty="0" err="1"/>
              <a:t>jalan</a:t>
            </a:r>
            <a:r>
              <a:rPr lang="en-US" dirty="0"/>
              <a:t>. </a:t>
            </a:r>
            <a:r>
              <a:rPr lang="en-US" dirty="0" err="1"/>
              <a:t>Registrasi</a:t>
            </a:r>
            <a:r>
              <a:rPr lang="en-US" dirty="0"/>
              <a:t> </a:t>
            </a:r>
            <a:r>
              <a:rPr lang="en-US" dirty="0" err="1"/>
              <a:t>protokol</a:t>
            </a:r>
            <a:r>
              <a:rPr lang="en-US" dirty="0"/>
              <a:t>, </a:t>
            </a:r>
            <a:r>
              <a:rPr lang="en-US" dirty="0" err="1"/>
              <a:t>misalnya</a:t>
            </a:r>
            <a:r>
              <a:rPr lang="en-US" dirty="0"/>
              <a:t> di </a:t>
            </a:r>
            <a:r>
              <a:rPr lang="en-US" b="1" dirty="0"/>
              <a:t>PROSPERO</a:t>
            </a:r>
            <a:r>
              <a:rPr lang="en-US" dirty="0"/>
              <a:t>, </a:t>
            </a:r>
            <a:r>
              <a:rPr lang="en-US" dirty="0" err="1"/>
              <a:t>dianjurkan</a:t>
            </a:r>
            <a:r>
              <a:rPr lang="en-US" dirty="0"/>
              <a:t> </a:t>
            </a:r>
            <a:r>
              <a:rPr lang="en-US" dirty="0" err="1"/>
              <a:t>karena</a:t>
            </a:r>
            <a:r>
              <a:rPr lang="en-US" dirty="0"/>
              <a:t> </a:t>
            </a:r>
            <a:r>
              <a:rPr lang="en-US" dirty="0" err="1"/>
              <a:t>membantu</a:t>
            </a:r>
            <a:r>
              <a:rPr lang="en-US" dirty="0"/>
              <a:t> </a:t>
            </a:r>
            <a:r>
              <a:rPr lang="en-US" dirty="0" err="1"/>
              <a:t>transparansi</a:t>
            </a:r>
            <a:r>
              <a:rPr lang="en-US" dirty="0"/>
              <a:t>, open science, dan </a:t>
            </a:r>
            <a:r>
              <a:rPr lang="en-US" dirty="0" err="1"/>
              <a:t>mengurangi</a:t>
            </a:r>
            <a:r>
              <a:rPr lang="en-US" dirty="0"/>
              <a:t> bias </a:t>
            </a:r>
            <a:r>
              <a:rPr lang="en-US" dirty="0" err="1"/>
              <a:t>pelaporan</a:t>
            </a:r>
            <a:r>
              <a:rPr lang="en-US" dirty="0"/>
              <a:t> </a:t>
            </a:r>
            <a:r>
              <a:rPr lang="en-US" dirty="0" err="1"/>
              <a:t>serta</a:t>
            </a:r>
            <a:r>
              <a:rPr lang="en-US" dirty="0"/>
              <a:t> </a:t>
            </a:r>
            <a:r>
              <a:rPr lang="en-US" dirty="0" err="1"/>
              <a:t>duplikasi</a:t>
            </a:r>
            <a:r>
              <a:rPr lang="en-US" dirty="0"/>
              <a:t> yang </a:t>
            </a:r>
            <a:r>
              <a:rPr lang="en-US" dirty="0" err="1"/>
              <a:t>tidak</a:t>
            </a:r>
            <a:r>
              <a:rPr lang="en-US" dirty="0"/>
              <a:t> </a:t>
            </a:r>
            <a:r>
              <a:rPr lang="en-US" dirty="0" err="1"/>
              <a:t>disengaja</a:t>
            </a:r>
            <a:r>
              <a:rPr lang="en-US" dirty="0"/>
              <a:t>. PRISMA 2020 juga </a:t>
            </a:r>
            <a:r>
              <a:rPr lang="en-US" dirty="0" err="1"/>
              <a:t>memberi</a:t>
            </a:r>
            <a:r>
              <a:rPr lang="en-US" dirty="0"/>
              <a:t> </a:t>
            </a:r>
            <a:r>
              <a:rPr lang="en-US" dirty="0" err="1"/>
              <a:t>perhatian</a:t>
            </a:r>
            <a:r>
              <a:rPr lang="en-US" dirty="0"/>
              <a:t> </a:t>
            </a:r>
            <a:r>
              <a:rPr lang="en-US" dirty="0" err="1"/>
              <a:t>khusus</a:t>
            </a:r>
            <a:r>
              <a:rPr lang="en-US" dirty="0"/>
              <a:t> pada item “protocol and registration”.</a:t>
            </a:r>
          </a:p>
          <a:p>
            <a:pPr marL="114300" indent="0">
              <a:buNone/>
            </a:pPr>
            <a:r>
              <a:rPr lang="en-US" dirty="0" err="1"/>
              <a:t>Setelah</a:t>
            </a:r>
            <a:r>
              <a:rPr lang="en-US" dirty="0"/>
              <a:t> </a:t>
            </a:r>
            <a:r>
              <a:rPr lang="en-US" dirty="0" err="1"/>
              <a:t>pertanyaan</a:t>
            </a:r>
            <a:r>
              <a:rPr lang="en-US" dirty="0"/>
              <a:t> </a:t>
            </a:r>
            <a:r>
              <a:rPr lang="en-US" dirty="0" err="1"/>
              <a:t>jelas</a:t>
            </a:r>
            <a:r>
              <a:rPr lang="en-US" dirty="0"/>
              <a:t>, </a:t>
            </a:r>
            <a:r>
              <a:rPr lang="en-US" dirty="0" err="1"/>
              <a:t>susun</a:t>
            </a:r>
            <a:r>
              <a:rPr lang="en-US" dirty="0"/>
              <a:t> </a:t>
            </a:r>
            <a:r>
              <a:rPr lang="en-US" b="1" dirty="0" err="1"/>
              <a:t>protokol</a:t>
            </a:r>
            <a:r>
              <a:rPr lang="en-US" dirty="0"/>
              <a:t> yang </a:t>
            </a:r>
            <a:r>
              <a:rPr lang="en-US" dirty="0" err="1"/>
              <a:t>berisi</a:t>
            </a:r>
            <a:r>
              <a:rPr lang="en-US" dirty="0"/>
              <a:t>:</a:t>
            </a:r>
          </a:p>
          <a:p>
            <a:r>
              <a:rPr lang="en-US" dirty="0" err="1"/>
              <a:t>latar</a:t>
            </a:r>
            <a:r>
              <a:rPr lang="en-US" dirty="0"/>
              <a:t> </a:t>
            </a:r>
            <a:r>
              <a:rPr lang="en-US" dirty="0" err="1"/>
              <a:t>belakang</a:t>
            </a:r>
            <a:r>
              <a:rPr lang="en-US" dirty="0"/>
              <a:t> </a:t>
            </a:r>
            <a:r>
              <a:rPr lang="en-US" dirty="0" err="1"/>
              <a:t>singkat</a:t>
            </a:r>
            <a:r>
              <a:rPr lang="en-US" dirty="0"/>
              <a:t>, </a:t>
            </a:r>
          </a:p>
          <a:p>
            <a:r>
              <a:rPr lang="en-US" dirty="0" err="1"/>
              <a:t>tujuan</a:t>
            </a:r>
            <a:r>
              <a:rPr lang="en-US" dirty="0"/>
              <a:t> review, </a:t>
            </a:r>
          </a:p>
          <a:p>
            <a:r>
              <a:rPr lang="en-US" dirty="0" err="1"/>
              <a:t>pertanyaan</a:t>
            </a:r>
            <a:r>
              <a:rPr lang="en-US" dirty="0"/>
              <a:t> review, </a:t>
            </a:r>
          </a:p>
          <a:p>
            <a:r>
              <a:rPr lang="en-US" dirty="0"/>
              <a:t>database yang </a:t>
            </a:r>
            <a:r>
              <a:rPr lang="en-US" dirty="0" err="1"/>
              <a:t>akan</a:t>
            </a:r>
            <a:r>
              <a:rPr lang="en-US" dirty="0"/>
              <a:t> </a:t>
            </a:r>
            <a:r>
              <a:rPr lang="en-US" dirty="0" err="1"/>
              <a:t>ditelusuri</a:t>
            </a:r>
            <a:r>
              <a:rPr lang="en-US" dirty="0"/>
              <a:t>, </a:t>
            </a:r>
          </a:p>
          <a:p>
            <a:r>
              <a:rPr lang="en-US" dirty="0"/>
              <a:t>kata </a:t>
            </a:r>
            <a:r>
              <a:rPr lang="en-US" dirty="0" err="1"/>
              <a:t>kunci</a:t>
            </a:r>
            <a:r>
              <a:rPr lang="en-US" dirty="0"/>
              <a:t>, </a:t>
            </a:r>
          </a:p>
          <a:p>
            <a:r>
              <a:rPr lang="en-US" dirty="0" err="1"/>
              <a:t>kriteria</a:t>
            </a:r>
            <a:r>
              <a:rPr lang="en-US" dirty="0"/>
              <a:t> </a:t>
            </a:r>
            <a:r>
              <a:rPr lang="en-US" dirty="0" err="1"/>
              <a:t>inklusi-eksklusi</a:t>
            </a:r>
            <a:r>
              <a:rPr lang="en-US" dirty="0"/>
              <a:t>, </a:t>
            </a:r>
          </a:p>
          <a:p>
            <a:r>
              <a:rPr lang="en-US" dirty="0" err="1"/>
              <a:t>metode</a:t>
            </a:r>
            <a:r>
              <a:rPr lang="en-US" dirty="0"/>
              <a:t> </a:t>
            </a:r>
            <a:r>
              <a:rPr lang="en-US" dirty="0" err="1"/>
              <a:t>seleksi</a:t>
            </a:r>
            <a:r>
              <a:rPr lang="en-US" dirty="0"/>
              <a:t>, </a:t>
            </a:r>
          </a:p>
          <a:p>
            <a:r>
              <a:rPr lang="en-US" dirty="0" err="1"/>
              <a:t>metode</a:t>
            </a:r>
            <a:r>
              <a:rPr lang="en-US" dirty="0"/>
              <a:t> appraisal, </a:t>
            </a:r>
          </a:p>
          <a:p>
            <a:r>
              <a:rPr lang="en-US" dirty="0"/>
              <a:t>template </a:t>
            </a:r>
            <a:r>
              <a:rPr lang="en-US" dirty="0" err="1"/>
              <a:t>ekstraksi</a:t>
            </a:r>
            <a:r>
              <a:rPr lang="en-US" dirty="0"/>
              <a:t> data, </a:t>
            </a:r>
          </a:p>
          <a:p>
            <a:r>
              <a:rPr lang="en-US" dirty="0" err="1"/>
              <a:t>rencana</a:t>
            </a:r>
            <a:r>
              <a:rPr lang="en-US" dirty="0"/>
              <a:t> </a:t>
            </a:r>
            <a:r>
              <a:rPr lang="en-US" dirty="0" err="1"/>
              <a:t>sintesis</a:t>
            </a:r>
            <a:r>
              <a:rPr lang="en-US" dirty="0"/>
              <a:t>.</a:t>
            </a:r>
          </a:p>
          <a:p>
            <a:pPr marL="114300" indent="0">
              <a:buNone/>
            </a:pPr>
            <a:endParaRPr lang="en-US" dirty="0"/>
          </a:p>
        </p:txBody>
      </p:sp>
    </p:spTree>
    <p:extLst>
      <p:ext uri="{BB962C8B-B14F-4D97-AF65-F5344CB8AC3E}">
        <p14:creationId xmlns:p14="http://schemas.microsoft.com/office/powerpoint/2010/main" val="1647790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58453B97-0CF4-9CC9-8167-758BC00402E8}"/>
            </a:ext>
          </a:extLst>
        </p:cNvPr>
        <p:cNvGrpSpPr/>
        <p:nvPr/>
      </p:nvGrpSpPr>
      <p:grpSpPr>
        <a:xfrm>
          <a:off x="0" y="0"/>
          <a:ext cx="0" cy="0"/>
          <a:chOff x="0" y="0"/>
          <a:chExt cx="0" cy="0"/>
        </a:xfrm>
      </p:grpSpPr>
      <p:sp>
        <p:nvSpPr>
          <p:cNvPr id="83" name="Google Shape;83;p15">
            <a:extLst>
              <a:ext uri="{FF2B5EF4-FFF2-40B4-BE49-F238E27FC236}">
                <a16:creationId xmlns:a16="http://schemas.microsoft.com/office/drawing/2014/main" id="{F35FF730-81A8-66EC-BAAC-EE5F98F4E77A}"/>
              </a:ext>
            </a:extLst>
          </p:cNvPr>
          <p:cNvSpPr txBox="1">
            <a:spLocks noGrp="1"/>
          </p:cNvSpPr>
          <p:nvPr>
            <p:ph type="title"/>
          </p:nvPr>
        </p:nvSpPr>
        <p:spPr>
          <a:xfrm>
            <a:off x="97605" y="282747"/>
            <a:ext cx="7916238" cy="598717"/>
          </a:xfrm>
          <a:prstGeom prst="rect">
            <a:avLst/>
          </a:prstGeom>
        </p:spPr>
        <p:txBody>
          <a:bodyPr spcFirstLastPara="1" wrap="square" lIns="91425" tIns="91425" rIns="91425" bIns="91425" anchor="t" anchorCtr="0">
            <a:normAutofit fontScale="90000"/>
          </a:bodyPr>
          <a:lstStyle/>
          <a:p>
            <a:pPr lvl="0" algn="ctr"/>
            <a:r>
              <a:rPr lang="en-US" dirty="0"/>
              <a:t>Langkah 3. </a:t>
            </a:r>
            <a:r>
              <a:rPr lang="en-US" dirty="0" err="1"/>
              <a:t>Menetapkan</a:t>
            </a:r>
            <a:r>
              <a:rPr lang="en-US" dirty="0"/>
              <a:t> </a:t>
            </a:r>
            <a:r>
              <a:rPr lang="en-US" dirty="0" err="1"/>
              <a:t>kriteria</a:t>
            </a:r>
            <a:r>
              <a:rPr lang="en-US" dirty="0"/>
              <a:t> </a:t>
            </a:r>
            <a:r>
              <a:rPr lang="en-US" dirty="0" err="1"/>
              <a:t>inklusi</a:t>
            </a:r>
            <a:r>
              <a:rPr lang="en-US" dirty="0"/>
              <a:t> dan </a:t>
            </a:r>
            <a:r>
              <a:rPr lang="en-US" dirty="0" err="1"/>
              <a:t>eksklusi</a:t>
            </a:r>
            <a:endParaRPr dirty="0"/>
          </a:p>
        </p:txBody>
      </p:sp>
      <p:sp>
        <p:nvSpPr>
          <p:cNvPr id="84" name="Google Shape;84;p15">
            <a:extLst>
              <a:ext uri="{FF2B5EF4-FFF2-40B4-BE49-F238E27FC236}">
                <a16:creationId xmlns:a16="http://schemas.microsoft.com/office/drawing/2014/main" id="{580CD8A5-2BD9-10FF-57D3-213050A06521}"/>
              </a:ext>
            </a:extLst>
          </p:cNvPr>
          <p:cNvSpPr txBox="1">
            <a:spLocks noGrp="1"/>
          </p:cNvSpPr>
          <p:nvPr>
            <p:ph type="body" idx="1"/>
          </p:nvPr>
        </p:nvSpPr>
        <p:spPr>
          <a:xfrm>
            <a:off x="338280" y="1114746"/>
            <a:ext cx="7916238" cy="3380198"/>
          </a:xfrm>
          <a:prstGeom prst="rect">
            <a:avLst/>
          </a:prstGeom>
        </p:spPr>
        <p:txBody>
          <a:bodyPr spcFirstLastPara="1" wrap="square" lIns="91425" tIns="91425" rIns="91425" bIns="91425" anchor="t" anchorCtr="0">
            <a:noAutofit/>
          </a:bodyPr>
          <a:lstStyle/>
          <a:p>
            <a:pPr marL="114300" indent="0">
              <a:buNone/>
            </a:pPr>
            <a:r>
              <a:rPr lang="en-US" dirty="0" err="1"/>
              <a:t>Kriteria</a:t>
            </a:r>
            <a:r>
              <a:rPr lang="en-US" dirty="0"/>
              <a:t> </a:t>
            </a:r>
            <a:r>
              <a:rPr lang="en-US" dirty="0" err="1"/>
              <a:t>ini</a:t>
            </a:r>
            <a:r>
              <a:rPr lang="en-US" dirty="0"/>
              <a:t> </a:t>
            </a:r>
            <a:r>
              <a:rPr lang="en-US" dirty="0" err="1"/>
              <a:t>harus</a:t>
            </a:r>
            <a:r>
              <a:rPr lang="en-US" dirty="0"/>
              <a:t> </a:t>
            </a:r>
            <a:r>
              <a:rPr lang="en-US" dirty="0" err="1"/>
              <a:t>konsisten</a:t>
            </a:r>
            <a:r>
              <a:rPr lang="en-US" dirty="0"/>
              <a:t> </a:t>
            </a:r>
            <a:r>
              <a:rPr lang="en-US" dirty="0" err="1"/>
              <a:t>dengan</a:t>
            </a:r>
            <a:r>
              <a:rPr lang="en-US" dirty="0"/>
              <a:t> </a:t>
            </a:r>
            <a:r>
              <a:rPr lang="en-US" dirty="0" err="1"/>
              <a:t>pertanyaan</a:t>
            </a:r>
            <a:r>
              <a:rPr lang="en-US" dirty="0"/>
              <a:t> review. </a:t>
            </a:r>
          </a:p>
          <a:p>
            <a:pPr marL="114300" indent="0">
              <a:buNone/>
            </a:pPr>
            <a:r>
              <a:rPr lang="en-US" dirty="0" err="1"/>
              <a:t>Meliputi</a:t>
            </a:r>
            <a:r>
              <a:rPr lang="en-US" dirty="0"/>
              <a:t>:</a:t>
            </a:r>
          </a:p>
          <a:p>
            <a:r>
              <a:rPr lang="en-US" dirty="0" err="1"/>
              <a:t>jenis</a:t>
            </a:r>
            <a:r>
              <a:rPr lang="en-US" dirty="0"/>
              <a:t> </a:t>
            </a:r>
            <a:r>
              <a:rPr lang="en-US" dirty="0" err="1"/>
              <a:t>populasi</a:t>
            </a:r>
            <a:r>
              <a:rPr lang="en-US" dirty="0"/>
              <a:t>/</a:t>
            </a:r>
            <a:r>
              <a:rPr lang="en-US" dirty="0" err="1"/>
              <a:t>objek</a:t>
            </a:r>
            <a:r>
              <a:rPr lang="en-US" dirty="0"/>
              <a:t>, </a:t>
            </a:r>
          </a:p>
          <a:p>
            <a:r>
              <a:rPr lang="en-US" dirty="0" err="1"/>
              <a:t>jenis</a:t>
            </a:r>
            <a:r>
              <a:rPr lang="en-US" dirty="0"/>
              <a:t> </a:t>
            </a:r>
            <a:r>
              <a:rPr lang="en-US" dirty="0" err="1"/>
              <a:t>desain</a:t>
            </a:r>
            <a:r>
              <a:rPr lang="en-US" dirty="0"/>
              <a:t> </a:t>
            </a:r>
            <a:r>
              <a:rPr lang="en-US" dirty="0" err="1"/>
              <a:t>studi</a:t>
            </a:r>
            <a:r>
              <a:rPr lang="en-US" dirty="0"/>
              <a:t>, </a:t>
            </a:r>
          </a:p>
          <a:p>
            <a:r>
              <a:rPr lang="en-US" dirty="0" err="1"/>
              <a:t>konteks</a:t>
            </a:r>
            <a:r>
              <a:rPr lang="en-US" dirty="0"/>
              <a:t>/</a:t>
            </a:r>
            <a:r>
              <a:rPr lang="en-US" dirty="0" err="1"/>
              <a:t>lokasi</a:t>
            </a:r>
            <a:r>
              <a:rPr lang="en-US" dirty="0"/>
              <a:t>, </a:t>
            </a:r>
          </a:p>
          <a:p>
            <a:r>
              <a:rPr lang="en-US" dirty="0" err="1"/>
              <a:t>periode</a:t>
            </a:r>
            <a:r>
              <a:rPr lang="en-US" dirty="0"/>
              <a:t> </a:t>
            </a:r>
            <a:r>
              <a:rPr lang="en-US" dirty="0" err="1"/>
              <a:t>publikasi</a:t>
            </a:r>
            <a:r>
              <a:rPr lang="en-US" dirty="0"/>
              <a:t>, </a:t>
            </a:r>
          </a:p>
          <a:p>
            <a:r>
              <a:rPr lang="en-US" dirty="0" err="1"/>
              <a:t>bahasa</a:t>
            </a:r>
            <a:r>
              <a:rPr lang="en-US" dirty="0"/>
              <a:t>, </a:t>
            </a:r>
          </a:p>
          <a:p>
            <a:r>
              <a:rPr lang="en-US" dirty="0" err="1"/>
              <a:t>jenis</a:t>
            </a:r>
            <a:r>
              <a:rPr lang="en-US" dirty="0"/>
              <a:t> </a:t>
            </a:r>
            <a:r>
              <a:rPr lang="en-US" dirty="0" err="1"/>
              <a:t>publikasi</a:t>
            </a:r>
            <a:r>
              <a:rPr lang="en-US" dirty="0"/>
              <a:t>, </a:t>
            </a:r>
          </a:p>
          <a:p>
            <a:r>
              <a:rPr lang="en-US" dirty="0"/>
              <a:t>outcome yang </a:t>
            </a:r>
            <a:r>
              <a:rPr lang="en-US" dirty="0" err="1"/>
              <a:t>dicari</a:t>
            </a:r>
            <a:r>
              <a:rPr lang="en-US" dirty="0"/>
              <a:t>.</a:t>
            </a:r>
          </a:p>
        </p:txBody>
      </p:sp>
      <p:pic>
        <p:nvPicPr>
          <p:cNvPr id="2" name="Google Shape;78;p14" descr="Cover.png">
            <a:extLst>
              <a:ext uri="{FF2B5EF4-FFF2-40B4-BE49-F238E27FC236}">
                <a16:creationId xmlns:a16="http://schemas.microsoft.com/office/drawing/2014/main" id="{B7D82DE2-CB64-0B15-D710-ED75BD11E652}"/>
              </a:ext>
            </a:extLst>
          </p:cNvPr>
          <p:cNvPicPr preferRelativeResize="0"/>
          <p:nvPr/>
        </p:nvPicPr>
        <p:blipFill rotWithShape="1">
          <a:blip r:embed="rId3">
            <a:alphaModFix/>
          </a:blip>
          <a:srcRect t="63539" b="30242"/>
          <a:stretch/>
        </p:blipFill>
        <p:spPr>
          <a:xfrm>
            <a:off x="0" y="4717085"/>
            <a:ext cx="9140825" cy="426415"/>
          </a:xfrm>
          <a:prstGeom prst="rect">
            <a:avLst/>
          </a:prstGeom>
          <a:noFill/>
          <a:ln>
            <a:noFill/>
          </a:ln>
        </p:spPr>
      </p:pic>
      <p:pic>
        <p:nvPicPr>
          <p:cNvPr id="4" name="Google Shape;77;p14">
            <a:extLst>
              <a:ext uri="{FF2B5EF4-FFF2-40B4-BE49-F238E27FC236}">
                <a16:creationId xmlns:a16="http://schemas.microsoft.com/office/drawing/2014/main" id="{F9368875-1BA7-4069-000C-14255D02881D}"/>
              </a:ext>
            </a:extLst>
          </p:cNvPr>
          <p:cNvPicPr preferRelativeResize="0"/>
          <p:nvPr/>
        </p:nvPicPr>
        <p:blipFill>
          <a:blip r:embed="rId4">
            <a:alphaModFix/>
          </a:blip>
          <a:stretch>
            <a:fillRect/>
          </a:stretch>
        </p:blipFill>
        <p:spPr>
          <a:xfrm>
            <a:off x="5876818" y="1"/>
            <a:ext cx="3267180" cy="380143"/>
          </a:xfrm>
          <a:prstGeom prst="rect">
            <a:avLst/>
          </a:prstGeom>
          <a:noFill/>
          <a:ln>
            <a:noFill/>
          </a:ln>
        </p:spPr>
      </p:pic>
    </p:spTree>
    <p:extLst>
      <p:ext uri="{BB962C8B-B14F-4D97-AF65-F5344CB8AC3E}">
        <p14:creationId xmlns:p14="http://schemas.microsoft.com/office/powerpoint/2010/main" val="148162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0799CFA6-BD5D-0279-B356-DB1A4B337878}"/>
            </a:ext>
          </a:extLst>
        </p:cNvPr>
        <p:cNvGrpSpPr/>
        <p:nvPr/>
      </p:nvGrpSpPr>
      <p:grpSpPr>
        <a:xfrm>
          <a:off x="0" y="0"/>
          <a:ext cx="0" cy="0"/>
          <a:chOff x="0" y="0"/>
          <a:chExt cx="0" cy="0"/>
        </a:xfrm>
      </p:grpSpPr>
      <p:sp>
        <p:nvSpPr>
          <p:cNvPr id="83" name="Google Shape;83;p15">
            <a:extLst>
              <a:ext uri="{FF2B5EF4-FFF2-40B4-BE49-F238E27FC236}">
                <a16:creationId xmlns:a16="http://schemas.microsoft.com/office/drawing/2014/main" id="{BE3D45A2-0145-E69E-75AE-A2CDA542B8A7}"/>
              </a:ext>
            </a:extLst>
          </p:cNvPr>
          <p:cNvSpPr txBox="1">
            <a:spLocks noGrp="1"/>
          </p:cNvSpPr>
          <p:nvPr>
            <p:ph type="title"/>
          </p:nvPr>
        </p:nvSpPr>
        <p:spPr>
          <a:xfrm>
            <a:off x="97605" y="282747"/>
            <a:ext cx="7916238" cy="598717"/>
          </a:xfrm>
          <a:prstGeom prst="rect">
            <a:avLst/>
          </a:prstGeom>
        </p:spPr>
        <p:txBody>
          <a:bodyPr spcFirstLastPara="1" wrap="square" lIns="91425" tIns="91425" rIns="91425" bIns="91425" anchor="t" anchorCtr="0">
            <a:normAutofit fontScale="90000"/>
          </a:bodyPr>
          <a:lstStyle/>
          <a:p>
            <a:pPr lvl="0" algn="ctr"/>
            <a:r>
              <a:rPr lang="en-US" dirty="0"/>
              <a:t>Langkah 3. </a:t>
            </a:r>
            <a:r>
              <a:rPr lang="en-US" dirty="0" err="1"/>
              <a:t>Menetapkan</a:t>
            </a:r>
            <a:r>
              <a:rPr lang="en-US" dirty="0"/>
              <a:t> </a:t>
            </a:r>
            <a:r>
              <a:rPr lang="en-US" dirty="0" err="1"/>
              <a:t>kriteria</a:t>
            </a:r>
            <a:r>
              <a:rPr lang="en-US" dirty="0"/>
              <a:t> </a:t>
            </a:r>
            <a:r>
              <a:rPr lang="en-US" dirty="0" err="1"/>
              <a:t>inklusi</a:t>
            </a:r>
            <a:r>
              <a:rPr lang="en-US" dirty="0"/>
              <a:t> dan </a:t>
            </a:r>
            <a:r>
              <a:rPr lang="en-US" dirty="0" err="1"/>
              <a:t>eksklusi</a:t>
            </a:r>
            <a:endParaRPr dirty="0"/>
          </a:p>
        </p:txBody>
      </p:sp>
      <p:sp>
        <p:nvSpPr>
          <p:cNvPr id="84" name="Google Shape;84;p15">
            <a:extLst>
              <a:ext uri="{FF2B5EF4-FFF2-40B4-BE49-F238E27FC236}">
                <a16:creationId xmlns:a16="http://schemas.microsoft.com/office/drawing/2014/main" id="{5E4D6F7A-3F00-406C-0DAB-CC1019882D6B}"/>
              </a:ext>
            </a:extLst>
          </p:cNvPr>
          <p:cNvSpPr txBox="1">
            <a:spLocks noGrp="1"/>
          </p:cNvSpPr>
          <p:nvPr>
            <p:ph type="body" idx="1"/>
          </p:nvPr>
        </p:nvSpPr>
        <p:spPr>
          <a:xfrm>
            <a:off x="292813" y="1032552"/>
            <a:ext cx="8105543" cy="3744931"/>
          </a:xfrm>
          <a:prstGeom prst="rect">
            <a:avLst/>
          </a:prstGeom>
        </p:spPr>
        <p:txBody>
          <a:bodyPr spcFirstLastPara="1" wrap="square" lIns="91425" tIns="91425" rIns="91425" bIns="91425" anchor="t" anchorCtr="0">
            <a:noAutofit/>
          </a:bodyPr>
          <a:lstStyle/>
          <a:p>
            <a:pPr marL="114300" indent="0">
              <a:buNone/>
            </a:pPr>
            <a:r>
              <a:rPr lang="en-US" sz="1400" dirty="0" err="1"/>
              <a:t>Contoh</a:t>
            </a:r>
            <a:r>
              <a:rPr lang="en-US" sz="1400" dirty="0"/>
              <a:t> </a:t>
            </a:r>
          </a:p>
          <a:p>
            <a:pPr marL="114300" indent="0">
              <a:buNone/>
            </a:pPr>
            <a:r>
              <a:rPr lang="en-US" sz="1400" b="1" dirty="0" err="1"/>
              <a:t>Kriteria</a:t>
            </a:r>
            <a:r>
              <a:rPr lang="en-US" sz="1400" b="1" dirty="0"/>
              <a:t> </a:t>
            </a:r>
            <a:r>
              <a:rPr lang="en-US" sz="1400" b="1" dirty="0" err="1"/>
              <a:t>inklusi</a:t>
            </a:r>
            <a:r>
              <a:rPr lang="en-US" sz="1400" dirty="0"/>
              <a:t>:</a:t>
            </a:r>
          </a:p>
          <a:p>
            <a:r>
              <a:rPr lang="en-US" sz="1400" dirty="0" err="1"/>
              <a:t>artikel</a:t>
            </a:r>
            <a:r>
              <a:rPr lang="en-US" sz="1400" dirty="0"/>
              <a:t> </a:t>
            </a:r>
            <a:r>
              <a:rPr lang="en-US" sz="1400" dirty="0" err="1"/>
              <a:t>jurnal</a:t>
            </a:r>
            <a:r>
              <a:rPr lang="en-US" sz="1400" dirty="0"/>
              <a:t> </a:t>
            </a:r>
            <a:r>
              <a:rPr lang="en-US" sz="1400" dirty="0" err="1"/>
              <a:t>internasional</a:t>
            </a:r>
            <a:r>
              <a:rPr lang="en-US" sz="1400" dirty="0"/>
              <a:t> </a:t>
            </a:r>
            <a:r>
              <a:rPr lang="en-US" sz="1400" dirty="0" err="1"/>
              <a:t>bereputasi</a:t>
            </a:r>
            <a:r>
              <a:rPr lang="en-US" sz="1400" dirty="0"/>
              <a:t>, </a:t>
            </a:r>
          </a:p>
          <a:p>
            <a:r>
              <a:rPr lang="en-US" sz="1400" dirty="0" err="1"/>
              <a:t>tahun</a:t>
            </a:r>
            <a:r>
              <a:rPr lang="en-US" sz="1400" dirty="0"/>
              <a:t> </a:t>
            </a:r>
            <a:r>
              <a:rPr lang="en-US" sz="1400" dirty="0" err="1"/>
              <a:t>publikasi</a:t>
            </a:r>
            <a:r>
              <a:rPr lang="en-US" sz="1400" dirty="0"/>
              <a:t> 2021–2026, </a:t>
            </a:r>
          </a:p>
          <a:p>
            <a:r>
              <a:rPr lang="en-US" sz="1400" dirty="0" err="1"/>
              <a:t>responden</a:t>
            </a:r>
            <a:r>
              <a:rPr lang="en-US" sz="1400" dirty="0"/>
              <a:t> </a:t>
            </a:r>
            <a:r>
              <a:rPr lang="en-US" sz="1400" dirty="0" err="1"/>
              <a:t>adalah</a:t>
            </a:r>
            <a:r>
              <a:rPr lang="en-US" sz="1400" dirty="0"/>
              <a:t> </a:t>
            </a:r>
            <a:r>
              <a:rPr lang="en-US" sz="1400" dirty="0" err="1"/>
              <a:t>perawat</a:t>
            </a:r>
            <a:r>
              <a:rPr lang="en-US" sz="1400" dirty="0"/>
              <a:t>, </a:t>
            </a:r>
          </a:p>
          <a:p>
            <a:r>
              <a:rPr lang="en-US" sz="1400" dirty="0" err="1"/>
              <a:t>desain</a:t>
            </a:r>
            <a:r>
              <a:rPr lang="en-US" sz="1400" dirty="0"/>
              <a:t> RCT, quasi-experimental, </a:t>
            </a:r>
            <a:r>
              <a:rPr lang="en-US" sz="1400" dirty="0" err="1"/>
              <a:t>atau</a:t>
            </a:r>
            <a:r>
              <a:rPr lang="en-US" sz="1400" dirty="0"/>
              <a:t> pilot trial, </a:t>
            </a:r>
          </a:p>
          <a:p>
            <a:r>
              <a:rPr lang="en-US" sz="1400" dirty="0" err="1"/>
              <a:t>menilai</a:t>
            </a:r>
            <a:r>
              <a:rPr lang="en-US" sz="1400" dirty="0"/>
              <a:t> </a:t>
            </a:r>
            <a:r>
              <a:rPr lang="en-US" sz="1400" dirty="0" err="1"/>
              <a:t>intervensi</a:t>
            </a:r>
            <a:r>
              <a:rPr lang="en-US" sz="1400" dirty="0"/>
              <a:t> </a:t>
            </a:r>
            <a:r>
              <a:rPr lang="en-US" sz="1400" dirty="0" err="1"/>
              <a:t>berbasis</a:t>
            </a:r>
            <a:r>
              <a:rPr lang="en-US" sz="1400" dirty="0"/>
              <a:t> mindfulness, </a:t>
            </a:r>
          </a:p>
          <a:p>
            <a:r>
              <a:rPr lang="en-US" sz="1400" dirty="0"/>
              <a:t>outcome minimal salah </a:t>
            </a:r>
            <a:r>
              <a:rPr lang="en-US" sz="1400" dirty="0" err="1"/>
              <a:t>satu</a:t>
            </a:r>
            <a:r>
              <a:rPr lang="en-US" sz="1400" dirty="0"/>
              <a:t> </a:t>
            </a:r>
            <a:r>
              <a:rPr lang="en-US" sz="1400" dirty="0" err="1"/>
              <a:t>dari</a:t>
            </a:r>
            <a:r>
              <a:rPr lang="en-US" sz="1400" dirty="0"/>
              <a:t>: burnout, </a:t>
            </a:r>
            <a:r>
              <a:rPr lang="en-US" sz="1400" dirty="0" err="1"/>
              <a:t>stres</a:t>
            </a:r>
            <a:r>
              <a:rPr lang="en-US" sz="1400" dirty="0"/>
              <a:t>, </a:t>
            </a:r>
            <a:r>
              <a:rPr lang="en-US" sz="1400" dirty="0" err="1"/>
              <a:t>depresi</a:t>
            </a:r>
            <a:r>
              <a:rPr lang="en-US" sz="1400" dirty="0"/>
              <a:t>, resilience, well-being. </a:t>
            </a:r>
          </a:p>
          <a:p>
            <a:pPr marL="114300" indent="0">
              <a:buNone/>
            </a:pPr>
            <a:endParaRPr lang="en-US" sz="1400" b="1" dirty="0"/>
          </a:p>
          <a:p>
            <a:pPr marL="114300" indent="0">
              <a:buNone/>
            </a:pPr>
            <a:r>
              <a:rPr lang="en-US" sz="1400" b="1" dirty="0" err="1"/>
              <a:t>Kriteria</a:t>
            </a:r>
            <a:r>
              <a:rPr lang="en-US" sz="1400" b="1" dirty="0"/>
              <a:t> </a:t>
            </a:r>
            <a:r>
              <a:rPr lang="en-US" sz="1400" b="1" dirty="0" err="1"/>
              <a:t>eksklusi</a:t>
            </a:r>
            <a:endParaRPr lang="en-US" sz="1400" b="1" dirty="0"/>
          </a:p>
          <a:p>
            <a:r>
              <a:rPr lang="en-US" sz="1400" dirty="0" err="1"/>
              <a:t>Contoh</a:t>
            </a:r>
            <a:r>
              <a:rPr lang="en-US" sz="1400" dirty="0"/>
              <a:t> </a:t>
            </a:r>
            <a:r>
              <a:rPr lang="en-US" sz="1400" dirty="0" err="1"/>
              <a:t>kriteria</a:t>
            </a:r>
            <a:r>
              <a:rPr lang="en-US" sz="1400" dirty="0"/>
              <a:t> </a:t>
            </a:r>
            <a:r>
              <a:rPr lang="en-US" sz="1400" dirty="0" err="1"/>
              <a:t>eksklusi</a:t>
            </a:r>
            <a:r>
              <a:rPr lang="en-US" sz="1400" dirty="0"/>
              <a:t>:</a:t>
            </a:r>
          </a:p>
          <a:p>
            <a:r>
              <a:rPr lang="en-US" sz="1400" dirty="0" err="1"/>
              <a:t>studi</a:t>
            </a:r>
            <a:r>
              <a:rPr lang="en-US" sz="1400" dirty="0"/>
              <a:t> pada </a:t>
            </a:r>
            <a:r>
              <a:rPr lang="en-US" sz="1400" dirty="0" err="1"/>
              <a:t>mahasiswa</a:t>
            </a:r>
            <a:r>
              <a:rPr lang="en-US" sz="1400" dirty="0"/>
              <a:t> </a:t>
            </a:r>
            <a:r>
              <a:rPr lang="en-US" sz="1400" dirty="0" err="1"/>
              <a:t>keperawatan</a:t>
            </a:r>
            <a:r>
              <a:rPr lang="en-US" sz="1400" dirty="0"/>
              <a:t>, </a:t>
            </a:r>
          </a:p>
          <a:p>
            <a:r>
              <a:rPr lang="en-US" sz="1400" dirty="0" err="1"/>
              <a:t>artikel</a:t>
            </a:r>
            <a:r>
              <a:rPr lang="en-US" sz="1400" dirty="0"/>
              <a:t> </a:t>
            </a:r>
            <a:r>
              <a:rPr lang="en-US" sz="1400" dirty="0" err="1"/>
              <a:t>opini</a:t>
            </a:r>
            <a:r>
              <a:rPr lang="en-US" sz="1400" dirty="0"/>
              <a:t> </a:t>
            </a:r>
            <a:r>
              <a:rPr lang="en-US" sz="1400" dirty="0" err="1"/>
              <a:t>atau</a:t>
            </a:r>
            <a:r>
              <a:rPr lang="en-US" sz="1400" dirty="0"/>
              <a:t> editorial, </a:t>
            </a:r>
          </a:p>
          <a:p>
            <a:r>
              <a:rPr lang="en-US" sz="1400" dirty="0" err="1"/>
              <a:t>protokol</a:t>
            </a:r>
            <a:r>
              <a:rPr lang="en-US" sz="1400" dirty="0"/>
              <a:t> </a:t>
            </a:r>
            <a:r>
              <a:rPr lang="en-US" sz="1400" dirty="0" err="1"/>
              <a:t>tanpa</a:t>
            </a:r>
            <a:r>
              <a:rPr lang="en-US" sz="1400" dirty="0"/>
              <a:t> </a:t>
            </a:r>
            <a:r>
              <a:rPr lang="en-US" sz="1400" dirty="0" err="1"/>
              <a:t>hasil</a:t>
            </a:r>
            <a:r>
              <a:rPr lang="en-US" sz="1400" dirty="0"/>
              <a:t>, </a:t>
            </a:r>
          </a:p>
          <a:p>
            <a:r>
              <a:rPr lang="en-US" sz="1400" dirty="0" err="1"/>
              <a:t>artikel</a:t>
            </a:r>
            <a:r>
              <a:rPr lang="en-US" sz="1400" dirty="0"/>
              <a:t> yang </a:t>
            </a:r>
            <a:r>
              <a:rPr lang="en-US" sz="1400" dirty="0" err="1"/>
              <a:t>tidak</a:t>
            </a:r>
            <a:r>
              <a:rPr lang="en-US" sz="1400" dirty="0"/>
              <a:t> </a:t>
            </a:r>
            <a:r>
              <a:rPr lang="en-US" sz="1400" dirty="0" err="1"/>
              <a:t>tersedia</a:t>
            </a:r>
            <a:r>
              <a:rPr lang="en-US" sz="1400" dirty="0"/>
              <a:t> full text, </a:t>
            </a:r>
          </a:p>
          <a:p>
            <a:r>
              <a:rPr lang="en-US" sz="1400" dirty="0" err="1"/>
              <a:t>intervensi</a:t>
            </a:r>
            <a:r>
              <a:rPr lang="en-US" sz="1400" dirty="0"/>
              <a:t> non-mindfulness </a:t>
            </a:r>
            <a:r>
              <a:rPr lang="en-US" sz="1400" dirty="0" err="1"/>
              <a:t>murni</a:t>
            </a:r>
            <a:r>
              <a:rPr lang="en-US" sz="1400" dirty="0"/>
              <a:t>.</a:t>
            </a:r>
          </a:p>
          <a:p>
            <a:endParaRPr lang="en-US" sz="1400" dirty="0"/>
          </a:p>
        </p:txBody>
      </p:sp>
      <p:pic>
        <p:nvPicPr>
          <p:cNvPr id="2" name="Google Shape;78;p14" descr="Cover.png">
            <a:extLst>
              <a:ext uri="{FF2B5EF4-FFF2-40B4-BE49-F238E27FC236}">
                <a16:creationId xmlns:a16="http://schemas.microsoft.com/office/drawing/2014/main" id="{F01D6443-E00C-FE10-006A-0DA1C858A362}"/>
              </a:ext>
            </a:extLst>
          </p:cNvPr>
          <p:cNvPicPr preferRelativeResize="0"/>
          <p:nvPr/>
        </p:nvPicPr>
        <p:blipFill rotWithShape="1">
          <a:blip r:embed="rId3">
            <a:alphaModFix/>
          </a:blip>
          <a:srcRect t="63539" b="30242"/>
          <a:stretch/>
        </p:blipFill>
        <p:spPr>
          <a:xfrm>
            <a:off x="0" y="4717085"/>
            <a:ext cx="9140825" cy="426415"/>
          </a:xfrm>
          <a:prstGeom prst="rect">
            <a:avLst/>
          </a:prstGeom>
          <a:noFill/>
          <a:ln>
            <a:noFill/>
          </a:ln>
        </p:spPr>
      </p:pic>
      <p:pic>
        <p:nvPicPr>
          <p:cNvPr id="4" name="Google Shape;77;p14">
            <a:extLst>
              <a:ext uri="{FF2B5EF4-FFF2-40B4-BE49-F238E27FC236}">
                <a16:creationId xmlns:a16="http://schemas.microsoft.com/office/drawing/2014/main" id="{18A78158-FA05-15AD-4407-06FBF78AA1C8}"/>
              </a:ext>
            </a:extLst>
          </p:cNvPr>
          <p:cNvPicPr preferRelativeResize="0"/>
          <p:nvPr/>
        </p:nvPicPr>
        <p:blipFill>
          <a:blip r:embed="rId4">
            <a:alphaModFix/>
          </a:blip>
          <a:stretch>
            <a:fillRect/>
          </a:stretch>
        </p:blipFill>
        <p:spPr>
          <a:xfrm>
            <a:off x="5876818" y="1"/>
            <a:ext cx="3267180" cy="380143"/>
          </a:xfrm>
          <a:prstGeom prst="rect">
            <a:avLst/>
          </a:prstGeom>
          <a:noFill/>
          <a:ln>
            <a:noFill/>
          </a:ln>
        </p:spPr>
      </p:pic>
    </p:spTree>
    <p:extLst>
      <p:ext uri="{BB962C8B-B14F-4D97-AF65-F5344CB8AC3E}">
        <p14:creationId xmlns:p14="http://schemas.microsoft.com/office/powerpoint/2010/main" val="1249432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38F8859A-66D0-7B72-3A70-680F2D80D74A}"/>
            </a:ext>
          </a:extLst>
        </p:cNvPr>
        <p:cNvGrpSpPr/>
        <p:nvPr/>
      </p:nvGrpSpPr>
      <p:grpSpPr>
        <a:xfrm>
          <a:off x="0" y="0"/>
          <a:ext cx="0" cy="0"/>
          <a:chOff x="0" y="0"/>
          <a:chExt cx="0" cy="0"/>
        </a:xfrm>
      </p:grpSpPr>
      <p:sp>
        <p:nvSpPr>
          <p:cNvPr id="83" name="Google Shape;83;p15">
            <a:extLst>
              <a:ext uri="{FF2B5EF4-FFF2-40B4-BE49-F238E27FC236}">
                <a16:creationId xmlns:a16="http://schemas.microsoft.com/office/drawing/2014/main" id="{DF9B3513-D1C6-D290-F37E-631ED5F9C505}"/>
              </a:ext>
            </a:extLst>
          </p:cNvPr>
          <p:cNvSpPr txBox="1">
            <a:spLocks noGrp="1"/>
          </p:cNvSpPr>
          <p:nvPr>
            <p:ph type="title"/>
          </p:nvPr>
        </p:nvSpPr>
        <p:spPr>
          <a:xfrm>
            <a:off x="-256854" y="135885"/>
            <a:ext cx="7916238" cy="598717"/>
          </a:xfrm>
          <a:prstGeom prst="rect">
            <a:avLst/>
          </a:prstGeom>
        </p:spPr>
        <p:txBody>
          <a:bodyPr spcFirstLastPara="1" wrap="square" lIns="91425" tIns="91425" rIns="91425" bIns="91425" anchor="t" anchorCtr="0">
            <a:normAutofit fontScale="90000"/>
          </a:bodyPr>
          <a:lstStyle/>
          <a:p>
            <a:pPr lvl="0" algn="ctr"/>
            <a:r>
              <a:rPr lang="en-US" dirty="0"/>
              <a:t>Langkah 4. Menyusun strategi </a:t>
            </a:r>
            <a:r>
              <a:rPr lang="en-US" dirty="0" err="1"/>
              <a:t>pencarian</a:t>
            </a:r>
            <a:r>
              <a:rPr lang="en-US" dirty="0"/>
              <a:t> </a:t>
            </a:r>
            <a:r>
              <a:rPr lang="en-US" dirty="0" err="1"/>
              <a:t>literatur</a:t>
            </a:r>
            <a:endParaRPr dirty="0"/>
          </a:p>
        </p:txBody>
      </p:sp>
      <p:sp>
        <p:nvSpPr>
          <p:cNvPr id="84" name="Google Shape;84;p15">
            <a:extLst>
              <a:ext uri="{FF2B5EF4-FFF2-40B4-BE49-F238E27FC236}">
                <a16:creationId xmlns:a16="http://schemas.microsoft.com/office/drawing/2014/main" id="{694303CF-92F9-AA97-E876-EEAA56AD186E}"/>
              </a:ext>
            </a:extLst>
          </p:cNvPr>
          <p:cNvSpPr txBox="1">
            <a:spLocks noGrp="1"/>
          </p:cNvSpPr>
          <p:nvPr>
            <p:ph type="body" idx="1"/>
          </p:nvPr>
        </p:nvSpPr>
        <p:spPr>
          <a:xfrm>
            <a:off x="169524" y="734602"/>
            <a:ext cx="8084994" cy="3760342"/>
          </a:xfrm>
          <a:prstGeom prst="rect">
            <a:avLst/>
          </a:prstGeom>
        </p:spPr>
        <p:txBody>
          <a:bodyPr spcFirstLastPara="1" wrap="square" lIns="91425" tIns="91425" rIns="91425" bIns="91425" anchor="t" anchorCtr="0">
            <a:noAutofit/>
          </a:bodyPr>
          <a:lstStyle/>
          <a:p>
            <a:r>
              <a:rPr lang="en-US" dirty="0"/>
              <a:t>Strategi </a:t>
            </a:r>
            <a:r>
              <a:rPr lang="en-US" dirty="0" err="1"/>
              <a:t>pencarian</a:t>
            </a:r>
            <a:r>
              <a:rPr lang="en-US" dirty="0"/>
              <a:t> </a:t>
            </a:r>
            <a:r>
              <a:rPr lang="en-US" dirty="0" err="1"/>
              <a:t>harus</a:t>
            </a:r>
            <a:r>
              <a:rPr lang="en-US" dirty="0"/>
              <a:t> </a:t>
            </a:r>
            <a:r>
              <a:rPr lang="en-US" b="1" dirty="0" err="1"/>
              <a:t>komprehensif</a:t>
            </a:r>
            <a:r>
              <a:rPr lang="en-US" b="1" dirty="0"/>
              <a:t> dan </a:t>
            </a:r>
            <a:r>
              <a:rPr lang="en-US" b="1" dirty="0" err="1"/>
              <a:t>dapat</a:t>
            </a:r>
            <a:r>
              <a:rPr lang="en-US" b="1" dirty="0"/>
              <a:t> </a:t>
            </a:r>
            <a:r>
              <a:rPr lang="en-US" b="1" dirty="0" err="1"/>
              <a:t>direplikasi</a:t>
            </a:r>
            <a:r>
              <a:rPr lang="en-US" dirty="0"/>
              <a:t>. </a:t>
            </a:r>
          </a:p>
          <a:p>
            <a:r>
              <a:rPr lang="en-US" dirty="0"/>
              <a:t>Systematic review </a:t>
            </a:r>
            <a:r>
              <a:rPr lang="en-US" dirty="0" err="1"/>
              <a:t>perlu</a:t>
            </a:r>
            <a:r>
              <a:rPr lang="en-US" dirty="0"/>
              <a:t> </a:t>
            </a:r>
            <a:r>
              <a:rPr lang="en-US" dirty="0" err="1"/>
              <a:t>direncanakan</a:t>
            </a:r>
            <a:r>
              <a:rPr lang="en-US" dirty="0"/>
              <a:t> </a:t>
            </a:r>
            <a:r>
              <a:rPr lang="en-US" dirty="0" err="1"/>
              <a:t>secara</a:t>
            </a:r>
            <a:r>
              <a:rPr lang="en-US" dirty="0"/>
              <a:t> </a:t>
            </a:r>
            <a:r>
              <a:rPr lang="en-US" dirty="0" err="1"/>
              <a:t>sistematis</a:t>
            </a:r>
            <a:r>
              <a:rPr lang="en-US" dirty="0"/>
              <a:t>, </a:t>
            </a:r>
            <a:r>
              <a:rPr lang="en-US" dirty="0" err="1"/>
              <a:t>mencakup</a:t>
            </a:r>
            <a:r>
              <a:rPr lang="en-US" dirty="0"/>
              <a:t> </a:t>
            </a:r>
            <a:r>
              <a:rPr lang="en-US" dirty="0" err="1"/>
              <a:t>sumber</a:t>
            </a:r>
            <a:r>
              <a:rPr lang="en-US" dirty="0"/>
              <a:t> </a:t>
            </a:r>
            <a:r>
              <a:rPr lang="en-US" dirty="0" err="1"/>
              <a:t>studi</a:t>
            </a:r>
            <a:r>
              <a:rPr lang="en-US" dirty="0"/>
              <a:t> yang </a:t>
            </a:r>
            <a:r>
              <a:rPr lang="en-US" dirty="0" err="1"/>
              <a:t>relevan</a:t>
            </a:r>
            <a:r>
              <a:rPr lang="en-US" dirty="0"/>
              <a:t>, strategi </a:t>
            </a:r>
            <a:r>
              <a:rPr lang="en-US" dirty="0" err="1"/>
              <a:t>pencarian</a:t>
            </a:r>
            <a:r>
              <a:rPr lang="en-US" dirty="0"/>
              <a:t>, </a:t>
            </a:r>
            <a:r>
              <a:rPr lang="en-US" dirty="0" err="1"/>
              <a:t>pengelolaan</a:t>
            </a:r>
            <a:r>
              <a:rPr lang="en-US" dirty="0"/>
              <a:t> </a:t>
            </a:r>
            <a:r>
              <a:rPr lang="en-US" dirty="0" err="1"/>
              <a:t>referensi</a:t>
            </a:r>
            <a:r>
              <a:rPr lang="en-US" dirty="0"/>
              <a:t>, </a:t>
            </a:r>
            <a:r>
              <a:rPr lang="en-US" dirty="0" err="1"/>
              <a:t>dokumentasi</a:t>
            </a:r>
            <a:r>
              <a:rPr lang="en-US" dirty="0"/>
              <a:t> proses </a:t>
            </a:r>
            <a:r>
              <a:rPr lang="en-US" dirty="0" err="1"/>
              <a:t>pencarian</a:t>
            </a:r>
            <a:r>
              <a:rPr lang="en-US" dirty="0"/>
              <a:t>, dan </a:t>
            </a:r>
            <a:r>
              <a:rPr lang="en-US" dirty="0" err="1"/>
              <a:t>seleksi</a:t>
            </a:r>
            <a:r>
              <a:rPr lang="en-US" dirty="0"/>
              <a:t> </a:t>
            </a:r>
            <a:r>
              <a:rPr lang="en-US" dirty="0" err="1"/>
              <a:t>studi</a:t>
            </a:r>
            <a:r>
              <a:rPr lang="en-US" dirty="0"/>
              <a:t> </a:t>
            </a:r>
            <a:r>
              <a:rPr lang="en-US" dirty="0" err="1"/>
              <a:t>dari</a:t>
            </a:r>
            <a:r>
              <a:rPr lang="en-US" dirty="0"/>
              <a:t> </a:t>
            </a:r>
            <a:r>
              <a:rPr lang="en-US" dirty="0" err="1"/>
              <a:t>hasil</a:t>
            </a:r>
            <a:r>
              <a:rPr lang="en-US" dirty="0"/>
              <a:t> </a:t>
            </a:r>
            <a:r>
              <a:rPr lang="en-US" dirty="0" err="1"/>
              <a:t>pencarian</a:t>
            </a:r>
            <a:r>
              <a:rPr lang="en-US" dirty="0"/>
              <a:t>. </a:t>
            </a:r>
          </a:p>
          <a:p>
            <a:r>
              <a:rPr lang="en-US" dirty="0"/>
              <a:t>PRISMA-S </a:t>
            </a:r>
            <a:r>
              <a:rPr lang="en-US" dirty="0" err="1"/>
              <a:t>ditulis</a:t>
            </a:r>
            <a:r>
              <a:rPr lang="en-US" dirty="0"/>
              <a:t> </a:t>
            </a:r>
            <a:r>
              <a:rPr lang="en-US" dirty="0" err="1"/>
              <a:t>khusus</a:t>
            </a:r>
            <a:r>
              <a:rPr lang="en-US" dirty="0"/>
              <a:t> </a:t>
            </a:r>
            <a:r>
              <a:rPr lang="en-US" dirty="0" err="1"/>
              <a:t>untuk</a:t>
            </a:r>
            <a:r>
              <a:rPr lang="en-US" dirty="0"/>
              <a:t> </a:t>
            </a:r>
            <a:r>
              <a:rPr lang="en-US" dirty="0" err="1"/>
              <a:t>memastikan</a:t>
            </a:r>
            <a:r>
              <a:rPr lang="en-US" dirty="0"/>
              <a:t> </a:t>
            </a:r>
            <a:r>
              <a:rPr lang="en-US" dirty="0" err="1"/>
              <a:t>pelaporan</a:t>
            </a:r>
            <a:r>
              <a:rPr lang="en-US" dirty="0"/>
              <a:t> </a:t>
            </a:r>
            <a:r>
              <a:rPr lang="en-US" dirty="0" err="1"/>
              <a:t>pencarian</a:t>
            </a:r>
            <a:r>
              <a:rPr lang="en-US" dirty="0"/>
              <a:t> </a:t>
            </a:r>
            <a:r>
              <a:rPr lang="en-US" dirty="0" err="1"/>
              <a:t>literatur</a:t>
            </a:r>
            <a:r>
              <a:rPr lang="en-US" dirty="0"/>
              <a:t> </a:t>
            </a:r>
            <a:r>
              <a:rPr lang="en-US" dirty="0" err="1"/>
              <a:t>cukup</a:t>
            </a:r>
            <a:r>
              <a:rPr lang="en-US" dirty="0"/>
              <a:t> </a:t>
            </a:r>
            <a:r>
              <a:rPr lang="en-US" dirty="0" err="1"/>
              <a:t>rinci</a:t>
            </a:r>
            <a:r>
              <a:rPr lang="en-US" dirty="0"/>
              <a:t> dan </a:t>
            </a:r>
            <a:r>
              <a:rPr lang="en-US" dirty="0" err="1"/>
              <a:t>reproduktif</a:t>
            </a:r>
            <a:endParaRPr lang="en-US" dirty="0"/>
          </a:p>
          <a:p>
            <a:pPr marL="114300" indent="0">
              <a:buNone/>
            </a:pPr>
            <a:r>
              <a:rPr lang="en-US" dirty="0"/>
              <a:t>Hal yang </a:t>
            </a:r>
            <a:r>
              <a:rPr lang="en-US" dirty="0" err="1"/>
              <a:t>sebaiknya</a:t>
            </a:r>
            <a:r>
              <a:rPr lang="en-US" dirty="0"/>
              <a:t> </a:t>
            </a:r>
            <a:r>
              <a:rPr lang="en-US" dirty="0" err="1"/>
              <a:t>dicantumkan</a:t>
            </a:r>
            <a:r>
              <a:rPr lang="en-US" dirty="0"/>
              <a:t>:</a:t>
            </a:r>
          </a:p>
          <a:p>
            <a:r>
              <a:rPr lang="en-US" dirty="0"/>
              <a:t>database yang </a:t>
            </a:r>
            <a:r>
              <a:rPr lang="en-US" dirty="0" err="1"/>
              <a:t>digunakan</a:t>
            </a:r>
            <a:r>
              <a:rPr lang="en-US" dirty="0"/>
              <a:t>, </a:t>
            </a:r>
            <a:r>
              <a:rPr lang="en-US" dirty="0" err="1"/>
              <a:t>misalnya</a:t>
            </a:r>
            <a:r>
              <a:rPr lang="en-US" dirty="0"/>
              <a:t> Scopus, Web of Science, PubMed, ScienceDirect, Dimensions; </a:t>
            </a:r>
          </a:p>
          <a:p>
            <a:r>
              <a:rPr lang="en-US" dirty="0" err="1"/>
              <a:t>rentang</a:t>
            </a:r>
            <a:r>
              <a:rPr lang="en-US" dirty="0"/>
              <a:t> </a:t>
            </a:r>
            <a:r>
              <a:rPr lang="en-US" dirty="0" err="1"/>
              <a:t>tahun</a:t>
            </a:r>
            <a:r>
              <a:rPr lang="en-US" dirty="0"/>
              <a:t>; </a:t>
            </a:r>
          </a:p>
          <a:p>
            <a:r>
              <a:rPr lang="en-US" dirty="0" err="1"/>
              <a:t>kombinasi</a:t>
            </a:r>
            <a:r>
              <a:rPr lang="en-US" dirty="0"/>
              <a:t> kata </a:t>
            </a:r>
            <a:r>
              <a:rPr lang="en-US" dirty="0" err="1"/>
              <a:t>kunci</a:t>
            </a:r>
            <a:r>
              <a:rPr lang="en-US" dirty="0"/>
              <a:t> dan operator Boolean; </a:t>
            </a:r>
          </a:p>
          <a:p>
            <a:r>
              <a:rPr lang="en-US" dirty="0" err="1"/>
              <a:t>pencarian</a:t>
            </a:r>
            <a:r>
              <a:rPr lang="en-US" dirty="0"/>
              <a:t> manual pada daftar </a:t>
            </a:r>
            <a:r>
              <a:rPr lang="en-US" dirty="0" err="1"/>
              <a:t>pustaka</a:t>
            </a:r>
            <a:r>
              <a:rPr lang="en-US" dirty="0"/>
              <a:t>; </a:t>
            </a:r>
          </a:p>
          <a:p>
            <a:r>
              <a:rPr lang="en-US" dirty="0" err="1"/>
              <a:t>cara</a:t>
            </a:r>
            <a:r>
              <a:rPr lang="en-US" dirty="0"/>
              <a:t> </a:t>
            </a:r>
            <a:r>
              <a:rPr lang="en-US" dirty="0" err="1"/>
              <a:t>menangani</a:t>
            </a:r>
            <a:r>
              <a:rPr lang="en-US" dirty="0"/>
              <a:t> </a:t>
            </a:r>
            <a:r>
              <a:rPr lang="en-US" dirty="0" err="1"/>
              <a:t>duplikasi</a:t>
            </a:r>
            <a:r>
              <a:rPr lang="en-US" dirty="0"/>
              <a:t>.</a:t>
            </a:r>
          </a:p>
          <a:p>
            <a:pPr marL="114300" indent="0">
              <a:buNone/>
            </a:pPr>
            <a:endParaRPr lang="en-US" dirty="0"/>
          </a:p>
        </p:txBody>
      </p:sp>
      <p:pic>
        <p:nvPicPr>
          <p:cNvPr id="2" name="Google Shape;78;p14" descr="Cover.png">
            <a:extLst>
              <a:ext uri="{FF2B5EF4-FFF2-40B4-BE49-F238E27FC236}">
                <a16:creationId xmlns:a16="http://schemas.microsoft.com/office/drawing/2014/main" id="{4ED0BBF7-1BCD-6C2C-7D38-71A22294E201}"/>
              </a:ext>
            </a:extLst>
          </p:cNvPr>
          <p:cNvPicPr preferRelativeResize="0"/>
          <p:nvPr/>
        </p:nvPicPr>
        <p:blipFill rotWithShape="1">
          <a:blip r:embed="rId3">
            <a:alphaModFix/>
          </a:blip>
          <a:srcRect t="63539" b="30242"/>
          <a:stretch/>
        </p:blipFill>
        <p:spPr>
          <a:xfrm>
            <a:off x="0" y="4717085"/>
            <a:ext cx="9140825" cy="426415"/>
          </a:xfrm>
          <a:prstGeom prst="rect">
            <a:avLst/>
          </a:prstGeom>
          <a:noFill/>
          <a:ln>
            <a:noFill/>
          </a:ln>
        </p:spPr>
      </p:pic>
      <p:pic>
        <p:nvPicPr>
          <p:cNvPr id="4" name="Google Shape;77;p14">
            <a:extLst>
              <a:ext uri="{FF2B5EF4-FFF2-40B4-BE49-F238E27FC236}">
                <a16:creationId xmlns:a16="http://schemas.microsoft.com/office/drawing/2014/main" id="{EAE83901-8A9E-9A34-7D7B-2B7A776CFAB2}"/>
              </a:ext>
            </a:extLst>
          </p:cNvPr>
          <p:cNvPicPr preferRelativeResize="0"/>
          <p:nvPr/>
        </p:nvPicPr>
        <p:blipFill>
          <a:blip r:embed="rId4">
            <a:alphaModFix/>
          </a:blip>
          <a:stretch>
            <a:fillRect/>
          </a:stretch>
        </p:blipFill>
        <p:spPr>
          <a:xfrm>
            <a:off x="5876818" y="1"/>
            <a:ext cx="3267180" cy="380143"/>
          </a:xfrm>
          <a:prstGeom prst="rect">
            <a:avLst/>
          </a:prstGeom>
          <a:noFill/>
          <a:ln>
            <a:noFill/>
          </a:ln>
        </p:spPr>
      </p:pic>
    </p:spTree>
    <p:extLst>
      <p:ext uri="{BB962C8B-B14F-4D97-AF65-F5344CB8AC3E}">
        <p14:creationId xmlns:p14="http://schemas.microsoft.com/office/powerpoint/2010/main" val="1248314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309F262A-BF51-E638-79DB-D26822A0A1C8}"/>
            </a:ext>
          </a:extLst>
        </p:cNvPr>
        <p:cNvGrpSpPr/>
        <p:nvPr/>
      </p:nvGrpSpPr>
      <p:grpSpPr>
        <a:xfrm>
          <a:off x="0" y="0"/>
          <a:ext cx="0" cy="0"/>
          <a:chOff x="0" y="0"/>
          <a:chExt cx="0" cy="0"/>
        </a:xfrm>
      </p:grpSpPr>
      <p:sp>
        <p:nvSpPr>
          <p:cNvPr id="83" name="Google Shape;83;p15">
            <a:extLst>
              <a:ext uri="{FF2B5EF4-FFF2-40B4-BE49-F238E27FC236}">
                <a16:creationId xmlns:a16="http://schemas.microsoft.com/office/drawing/2014/main" id="{C3E1586F-325F-00CE-1DCD-44D9F0852E00}"/>
              </a:ext>
            </a:extLst>
          </p:cNvPr>
          <p:cNvSpPr txBox="1">
            <a:spLocks noGrp="1"/>
          </p:cNvSpPr>
          <p:nvPr>
            <p:ph type="title"/>
          </p:nvPr>
        </p:nvSpPr>
        <p:spPr>
          <a:xfrm>
            <a:off x="-256854" y="135885"/>
            <a:ext cx="7916238" cy="598717"/>
          </a:xfrm>
          <a:prstGeom prst="rect">
            <a:avLst/>
          </a:prstGeom>
        </p:spPr>
        <p:txBody>
          <a:bodyPr spcFirstLastPara="1" wrap="square" lIns="91425" tIns="91425" rIns="91425" bIns="91425" anchor="t" anchorCtr="0">
            <a:normAutofit fontScale="90000"/>
          </a:bodyPr>
          <a:lstStyle/>
          <a:p>
            <a:pPr lvl="0" algn="ctr"/>
            <a:r>
              <a:rPr lang="en-US" dirty="0"/>
              <a:t>Langkah 4. Menyusun strategi </a:t>
            </a:r>
            <a:r>
              <a:rPr lang="en-US" dirty="0" err="1"/>
              <a:t>pencarian</a:t>
            </a:r>
            <a:r>
              <a:rPr lang="en-US" dirty="0"/>
              <a:t> </a:t>
            </a:r>
            <a:r>
              <a:rPr lang="en-US" dirty="0" err="1"/>
              <a:t>literatur</a:t>
            </a:r>
            <a:endParaRPr dirty="0"/>
          </a:p>
        </p:txBody>
      </p:sp>
      <p:sp>
        <p:nvSpPr>
          <p:cNvPr id="84" name="Google Shape;84;p15">
            <a:extLst>
              <a:ext uri="{FF2B5EF4-FFF2-40B4-BE49-F238E27FC236}">
                <a16:creationId xmlns:a16="http://schemas.microsoft.com/office/drawing/2014/main" id="{DBBDBC13-2DA0-3BBD-B236-4FD45B99AE5F}"/>
              </a:ext>
            </a:extLst>
          </p:cNvPr>
          <p:cNvSpPr txBox="1">
            <a:spLocks noGrp="1"/>
          </p:cNvSpPr>
          <p:nvPr>
            <p:ph type="body" idx="1"/>
          </p:nvPr>
        </p:nvSpPr>
        <p:spPr>
          <a:xfrm>
            <a:off x="169524" y="734602"/>
            <a:ext cx="8084994" cy="3760342"/>
          </a:xfrm>
          <a:prstGeom prst="rect">
            <a:avLst/>
          </a:prstGeom>
        </p:spPr>
        <p:txBody>
          <a:bodyPr spcFirstLastPara="1" wrap="square" lIns="91425" tIns="91425" rIns="91425" bIns="91425" anchor="t" anchorCtr="0">
            <a:noAutofit/>
          </a:bodyPr>
          <a:lstStyle/>
          <a:p>
            <a:pPr marL="114300" indent="0">
              <a:buNone/>
            </a:pPr>
            <a:r>
              <a:rPr lang="en-US" b="1" dirty="0" err="1"/>
              <a:t>Sumber</a:t>
            </a:r>
            <a:r>
              <a:rPr lang="en-US" b="1" dirty="0"/>
              <a:t> data</a:t>
            </a:r>
          </a:p>
          <a:p>
            <a:pPr marL="114300" indent="0">
              <a:buNone/>
            </a:pPr>
            <a:r>
              <a:rPr lang="en-US" dirty="0" err="1"/>
              <a:t>Contoh</a:t>
            </a:r>
            <a:r>
              <a:rPr lang="en-US" dirty="0"/>
              <a:t> database:</a:t>
            </a:r>
          </a:p>
          <a:p>
            <a:r>
              <a:rPr lang="en-US" dirty="0"/>
              <a:t>PubMed </a:t>
            </a:r>
          </a:p>
          <a:p>
            <a:r>
              <a:rPr lang="en-US" dirty="0"/>
              <a:t>Scopus </a:t>
            </a:r>
          </a:p>
          <a:p>
            <a:r>
              <a:rPr lang="en-US" dirty="0"/>
              <a:t>Web of Science </a:t>
            </a:r>
          </a:p>
          <a:p>
            <a:r>
              <a:rPr lang="en-US" dirty="0"/>
              <a:t>CINAHL </a:t>
            </a:r>
          </a:p>
          <a:p>
            <a:r>
              <a:rPr lang="en-US" dirty="0"/>
              <a:t>ScienceDirect </a:t>
            </a:r>
          </a:p>
          <a:p>
            <a:pPr marL="114300" indent="0">
              <a:buNone/>
            </a:pPr>
            <a:r>
              <a:rPr lang="en-US" b="1" dirty="0" err="1"/>
              <a:t>Contoh</a:t>
            </a:r>
            <a:r>
              <a:rPr lang="en-US" b="1" dirty="0"/>
              <a:t> kata </a:t>
            </a:r>
            <a:r>
              <a:rPr lang="en-US" b="1" dirty="0" err="1"/>
              <a:t>kunci</a:t>
            </a:r>
            <a:r>
              <a:rPr lang="en-US" b="1" dirty="0"/>
              <a:t> </a:t>
            </a:r>
            <a:r>
              <a:rPr lang="en-US" b="1" dirty="0" err="1"/>
              <a:t>pencarian</a:t>
            </a:r>
            <a:endParaRPr lang="en-US" b="1" dirty="0"/>
          </a:p>
          <a:p>
            <a:r>
              <a:rPr lang="en-US" dirty="0"/>
              <a:t>("nurse" OR "nurses" OR "nursing staff")</a:t>
            </a:r>
            <a:br>
              <a:rPr lang="en-US" dirty="0"/>
            </a:br>
            <a:r>
              <a:rPr lang="en-US" dirty="0"/>
              <a:t>AND ("mindfulness" OR "mindfulness-based intervention" OR "MBSR")</a:t>
            </a:r>
            <a:br>
              <a:rPr lang="en-US" dirty="0"/>
            </a:br>
            <a:r>
              <a:rPr lang="en-US" dirty="0"/>
              <a:t>AND ("burnout" OR "stress" OR "psychological distress" OR "depression" OR "well-being")</a:t>
            </a:r>
            <a:br>
              <a:rPr lang="en-US" dirty="0"/>
            </a:br>
            <a:r>
              <a:rPr lang="en-US" dirty="0"/>
              <a:t>AND ("2021"[Date - Publication] : "2026"[Date - Publication])</a:t>
            </a:r>
          </a:p>
          <a:p>
            <a:pPr marL="114300" indent="0">
              <a:buNone/>
            </a:pPr>
            <a:endParaRPr lang="en-US" dirty="0"/>
          </a:p>
        </p:txBody>
      </p:sp>
      <p:pic>
        <p:nvPicPr>
          <p:cNvPr id="2" name="Google Shape;78;p14" descr="Cover.png">
            <a:extLst>
              <a:ext uri="{FF2B5EF4-FFF2-40B4-BE49-F238E27FC236}">
                <a16:creationId xmlns:a16="http://schemas.microsoft.com/office/drawing/2014/main" id="{28B3D0B6-091C-6D7E-CAC2-4E72413B4741}"/>
              </a:ext>
            </a:extLst>
          </p:cNvPr>
          <p:cNvPicPr preferRelativeResize="0"/>
          <p:nvPr/>
        </p:nvPicPr>
        <p:blipFill rotWithShape="1">
          <a:blip r:embed="rId3">
            <a:alphaModFix/>
          </a:blip>
          <a:srcRect t="63539" b="30242"/>
          <a:stretch/>
        </p:blipFill>
        <p:spPr>
          <a:xfrm>
            <a:off x="0" y="4717085"/>
            <a:ext cx="9140825" cy="426415"/>
          </a:xfrm>
          <a:prstGeom prst="rect">
            <a:avLst/>
          </a:prstGeom>
          <a:noFill/>
          <a:ln>
            <a:noFill/>
          </a:ln>
        </p:spPr>
      </p:pic>
      <p:pic>
        <p:nvPicPr>
          <p:cNvPr id="4" name="Google Shape;77;p14">
            <a:extLst>
              <a:ext uri="{FF2B5EF4-FFF2-40B4-BE49-F238E27FC236}">
                <a16:creationId xmlns:a16="http://schemas.microsoft.com/office/drawing/2014/main" id="{B37FB156-13E2-BB19-1055-640999E0682F}"/>
              </a:ext>
            </a:extLst>
          </p:cNvPr>
          <p:cNvPicPr preferRelativeResize="0"/>
          <p:nvPr/>
        </p:nvPicPr>
        <p:blipFill>
          <a:blip r:embed="rId4">
            <a:alphaModFix/>
          </a:blip>
          <a:stretch>
            <a:fillRect/>
          </a:stretch>
        </p:blipFill>
        <p:spPr>
          <a:xfrm>
            <a:off x="5876818" y="1"/>
            <a:ext cx="3267180" cy="380143"/>
          </a:xfrm>
          <a:prstGeom prst="rect">
            <a:avLst/>
          </a:prstGeom>
          <a:noFill/>
          <a:ln>
            <a:noFill/>
          </a:ln>
        </p:spPr>
      </p:pic>
    </p:spTree>
    <p:extLst>
      <p:ext uri="{BB962C8B-B14F-4D97-AF65-F5344CB8AC3E}">
        <p14:creationId xmlns:p14="http://schemas.microsoft.com/office/powerpoint/2010/main" val="3057131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1"/>
          </p:nvPr>
        </p:nvPicPr>
        <p:blipFill>
          <a:blip r:embed="rId2">
            <a:extLst>
              <a:ext uri="{28A0092B-C50C-407E-A947-70E740481C1C}">
                <a14:useLocalDpi xmlns:a14="http://schemas.microsoft.com/office/drawing/2010/main" val="0"/>
              </a:ext>
            </a:extLst>
          </a:blip>
          <a:srcRect t="23684" b="23684"/>
          <a:stretch>
            <a:fillRect/>
          </a:stretch>
        </p:blipFill>
        <p:spPr/>
      </p:pic>
      <p:sp>
        <p:nvSpPr>
          <p:cNvPr id="2" name="Title 1"/>
          <p:cNvSpPr>
            <a:spLocks noGrp="1"/>
          </p:cNvSpPr>
          <p:nvPr>
            <p:ph type="title" idx="4294967295"/>
          </p:nvPr>
        </p:nvSpPr>
        <p:spPr>
          <a:xfrm>
            <a:off x="612848" y="9887"/>
            <a:ext cx="6225988" cy="680988"/>
          </a:xfrm>
          <a:prstGeom prst="rect">
            <a:avLst/>
          </a:prstGeom>
          <a:solidFill>
            <a:schemeClr val="accent2">
              <a:lumMod val="50000"/>
            </a:schemeClr>
          </a:solidFill>
        </p:spPr>
        <p:style>
          <a:lnRef idx="0">
            <a:schemeClr val="accent3"/>
          </a:lnRef>
          <a:fillRef idx="3">
            <a:schemeClr val="accent3"/>
          </a:fillRef>
          <a:effectRef idx="3">
            <a:schemeClr val="accent3"/>
          </a:effectRef>
          <a:fontRef idx="minor">
            <a:schemeClr val="lt1"/>
          </a:fontRef>
        </p:style>
        <p:txBody>
          <a:bodyPr>
            <a:normAutofit fontScale="90000"/>
          </a:bodyPr>
          <a:lstStyle/>
          <a:p>
            <a:r>
              <a:rPr lang="id-ID" altLang="ko-KR" b="1" dirty="0">
                <a:solidFill>
                  <a:schemeClr val="bg1"/>
                </a:solidFill>
                <a:cs typeface="Arial" pitchFamily="34" charset="0"/>
              </a:rPr>
              <a:t>Sumber yang Digunakan</a:t>
            </a:r>
            <a:endParaRPr lang="ko-KR" altLang="en-US" b="1" dirty="0">
              <a:solidFill>
                <a:schemeClr val="bg1"/>
              </a:solidFill>
              <a:cs typeface="Arial" pitchFamily="34" charset="0"/>
            </a:endParaRPr>
          </a:p>
        </p:txBody>
      </p:sp>
      <p:sp>
        <p:nvSpPr>
          <p:cNvPr id="10" name="TextBox 9"/>
          <p:cNvSpPr txBox="1"/>
          <p:nvPr/>
        </p:nvSpPr>
        <p:spPr>
          <a:xfrm>
            <a:off x="166229" y="840391"/>
            <a:ext cx="8596771" cy="1823576"/>
          </a:xfrm>
          <a:prstGeom prst="rect">
            <a:avLst/>
          </a:prstGeom>
          <a:solidFill>
            <a:srgbClr val="92D050"/>
          </a:solid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a:ea typeface="+mn-ea"/>
                <a:cs typeface="+mn-cs"/>
              </a:rPr>
              <a:t>Database </a:t>
            </a:r>
            <a:r>
              <a:rPr kumimoji="0" lang="en-US" sz="2500" b="0" i="0" u="none" strike="noStrike" kern="1200" cap="none" spc="0" normalizeH="0" baseline="0" noProof="0" dirty="0" err="1">
                <a:ln>
                  <a:noFill/>
                </a:ln>
                <a:solidFill>
                  <a:prstClr val="black"/>
                </a:solidFill>
                <a:effectLst/>
                <a:uLnTx/>
                <a:uFillTx/>
                <a:latin typeface="Calibri"/>
                <a:ea typeface="+mn-ea"/>
                <a:cs typeface="+mn-cs"/>
              </a:rPr>
              <a:t>akademik</a:t>
            </a:r>
            <a:r>
              <a:rPr kumimoji="0" lang="en-US" sz="25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90000"/>
              </a:lnSpc>
              <a:spcBef>
                <a:spcPts val="0"/>
              </a:spcBef>
              <a:spcAft>
                <a:spcPts val="0"/>
              </a:spcAft>
              <a:buClrTx/>
              <a:buSzTx/>
              <a:buFont typeface="Arial" charset="0"/>
              <a:buChar char="•"/>
              <a:tabLst/>
              <a:defRPr/>
            </a:pPr>
            <a:r>
              <a:rPr kumimoji="0" lang="en-US" sz="2500" b="1" i="0" u="none" strike="noStrike" kern="1200" cap="none" spc="0" normalizeH="0" baseline="0" noProof="0" dirty="0" err="1">
                <a:ln>
                  <a:noFill/>
                </a:ln>
                <a:solidFill>
                  <a:schemeClr val="tx1"/>
                </a:solidFill>
                <a:effectLst/>
                <a:uLnTx/>
                <a:uFillTx/>
                <a:latin typeface="Calibri"/>
                <a:ea typeface="+mn-ea"/>
                <a:cs typeface="+mn-cs"/>
              </a:rPr>
              <a:t>bereputasi</a:t>
            </a:r>
            <a:r>
              <a:rPr kumimoji="0" lang="en-US" sz="2500" b="1" i="0" u="none" strike="noStrike" kern="1200" cap="none" spc="0" normalizeH="0" baseline="0" noProof="0" dirty="0">
                <a:ln>
                  <a:noFill/>
                </a:ln>
                <a:solidFill>
                  <a:schemeClr val="tx1"/>
                </a:solidFill>
                <a:effectLst/>
                <a:uLnTx/>
                <a:uFillTx/>
                <a:latin typeface="Calibri"/>
                <a:ea typeface="+mn-ea"/>
                <a:cs typeface="+mn-cs"/>
              </a:rPr>
              <a:t> </a:t>
            </a:r>
            <a:r>
              <a:rPr kumimoji="0" lang="en-US" sz="2500" b="1" i="0" u="none" strike="noStrike" kern="1200" cap="none" spc="0" normalizeH="0" baseline="0" noProof="0" dirty="0" err="1">
                <a:ln>
                  <a:noFill/>
                </a:ln>
                <a:solidFill>
                  <a:schemeClr val="tx1"/>
                </a:solidFill>
                <a:effectLst/>
                <a:uLnTx/>
                <a:uFillTx/>
                <a:latin typeface="Calibri"/>
                <a:ea typeface="+mn-ea"/>
                <a:cs typeface="+mn-cs"/>
              </a:rPr>
              <a:t>tinggi</a:t>
            </a:r>
            <a:r>
              <a:rPr kumimoji="0" lang="en-US" sz="2500" b="1" i="0" u="none" strike="noStrike" kern="1200" cap="none" spc="0" normalizeH="0" baseline="0" noProof="0" dirty="0">
                <a:ln>
                  <a:noFill/>
                </a:ln>
                <a:solidFill>
                  <a:schemeClr val="tx1"/>
                </a:solidFill>
                <a:effectLst/>
                <a:uLnTx/>
                <a:uFillTx/>
                <a:latin typeface="Calibri"/>
                <a:ea typeface="+mn-ea"/>
                <a:cs typeface="+mn-cs"/>
              </a:rPr>
              <a:t> </a:t>
            </a:r>
            <a:r>
              <a:rPr kumimoji="0" lang="en-US" sz="2500" b="0" i="0" u="none" strike="noStrike" kern="1200" cap="none" spc="0" normalizeH="0" baseline="0" noProof="0" dirty="0" err="1">
                <a:ln>
                  <a:noFill/>
                </a:ln>
                <a:solidFill>
                  <a:prstClr val="black"/>
                </a:solidFill>
                <a:effectLst/>
                <a:uLnTx/>
                <a:uFillTx/>
                <a:latin typeface="Calibri"/>
                <a:ea typeface="+mn-ea"/>
                <a:cs typeface="+mn-cs"/>
              </a:rPr>
              <a:t>baik</a:t>
            </a:r>
            <a:r>
              <a:rPr kumimoji="0" lang="en-US" sz="2500" b="0" i="0" u="none" strike="noStrike" kern="1200" cap="none" spc="0" normalizeH="0" baseline="0" noProof="0" dirty="0">
                <a:ln>
                  <a:noFill/>
                </a:ln>
                <a:solidFill>
                  <a:prstClr val="black"/>
                </a:solidFill>
                <a:effectLst/>
                <a:uLnTx/>
                <a:uFillTx/>
                <a:latin typeface="Calibri"/>
                <a:ea typeface="+mn-ea"/>
                <a:cs typeface="+mn-cs"/>
              </a:rPr>
              <a:t> </a:t>
            </a:r>
            <a:r>
              <a:rPr kumimoji="0" lang="en-US" sz="2500" b="0" i="1" u="none" strike="noStrike" kern="1200" cap="none" spc="0" normalizeH="0" baseline="0" noProof="0" dirty="0">
                <a:ln>
                  <a:noFill/>
                </a:ln>
                <a:solidFill>
                  <a:prstClr val="black"/>
                </a:solidFill>
                <a:effectLst/>
                <a:uLnTx/>
                <a:uFillTx/>
                <a:latin typeface="Calibri"/>
                <a:ea typeface="+mn-ea"/>
                <a:cs typeface="+mn-cs"/>
              </a:rPr>
              <a:t>Scopus</a:t>
            </a:r>
            <a:r>
              <a:rPr kumimoji="0" lang="en-US" sz="2500" b="0" i="0" u="none" strike="noStrike" kern="1200" cap="none" spc="0" normalizeH="0" baseline="0" noProof="0" dirty="0">
                <a:ln>
                  <a:noFill/>
                </a:ln>
                <a:solidFill>
                  <a:prstClr val="black"/>
                </a:solidFill>
                <a:effectLst/>
                <a:uLnTx/>
                <a:uFillTx/>
                <a:latin typeface="Calibri"/>
                <a:ea typeface="+mn-ea"/>
                <a:cs typeface="+mn-cs"/>
              </a:rPr>
              <a:t> </a:t>
            </a:r>
            <a:r>
              <a:rPr kumimoji="0" lang="en-US" sz="2500" b="0" i="0" u="none" strike="noStrike" kern="1200" cap="none" spc="0" normalizeH="0" baseline="0" noProof="0" dirty="0" err="1">
                <a:ln>
                  <a:noFill/>
                </a:ln>
                <a:solidFill>
                  <a:prstClr val="black"/>
                </a:solidFill>
                <a:effectLst/>
                <a:uLnTx/>
                <a:uFillTx/>
                <a:latin typeface="Calibri"/>
                <a:ea typeface="+mn-ea"/>
                <a:cs typeface="+mn-cs"/>
              </a:rPr>
              <a:t>ataupun</a:t>
            </a:r>
            <a:r>
              <a:rPr kumimoji="0" lang="en-US" sz="2500" b="0" i="0" u="none" strike="noStrike" kern="1200" cap="none" spc="0" normalizeH="0" baseline="0" noProof="0" dirty="0">
                <a:ln>
                  <a:noFill/>
                </a:ln>
                <a:solidFill>
                  <a:prstClr val="black"/>
                </a:solidFill>
                <a:effectLst/>
                <a:uLnTx/>
                <a:uFillTx/>
                <a:latin typeface="Calibri"/>
                <a:ea typeface="+mn-ea"/>
                <a:cs typeface="+mn-cs"/>
              </a:rPr>
              <a:t> </a:t>
            </a:r>
            <a:r>
              <a:rPr kumimoji="0" lang="en-US" sz="2500" b="0" i="1" u="none" strike="noStrike" kern="1200" cap="none" spc="0" normalizeH="0" baseline="0" noProof="0" dirty="0">
                <a:ln>
                  <a:noFill/>
                </a:ln>
                <a:solidFill>
                  <a:prstClr val="black"/>
                </a:solidFill>
                <a:effectLst/>
                <a:uLnTx/>
                <a:uFillTx/>
                <a:latin typeface="Calibri"/>
                <a:ea typeface="+mn-ea"/>
                <a:cs typeface="+mn-cs"/>
              </a:rPr>
              <a:t>Web of Science </a:t>
            </a:r>
            <a:r>
              <a:rPr kumimoji="0" lang="en-US" sz="2500" b="0" i="1" u="none" strike="noStrike" kern="1200" cap="none" spc="0" normalizeH="0" baseline="0" noProof="0" dirty="0" err="1">
                <a:ln>
                  <a:noFill/>
                </a:ln>
                <a:solidFill>
                  <a:prstClr val="black"/>
                </a:solidFill>
                <a:effectLst/>
                <a:uLnTx/>
                <a:uFillTx/>
                <a:latin typeface="Calibri"/>
                <a:ea typeface="+mn-ea"/>
                <a:cs typeface="+mn-cs"/>
              </a:rPr>
              <a:t>Clarivate</a:t>
            </a:r>
            <a:r>
              <a:rPr kumimoji="0" lang="en-US" sz="2500" b="0" i="1" u="none" strike="noStrike" kern="1200" cap="none" spc="0" normalizeH="0" baseline="0" noProof="0" dirty="0">
                <a:ln>
                  <a:noFill/>
                </a:ln>
                <a:solidFill>
                  <a:prstClr val="black"/>
                </a:solidFill>
                <a:effectLst/>
                <a:uLnTx/>
                <a:uFillTx/>
                <a:latin typeface="Calibri"/>
                <a:ea typeface="+mn-ea"/>
                <a:cs typeface="+mn-cs"/>
              </a:rPr>
              <a:t> Analytics </a:t>
            </a:r>
            <a:r>
              <a:rPr kumimoji="0" lang="en-US" sz="2500" b="0" i="1" u="none" strike="noStrike" kern="1200" cap="none" spc="0" normalizeH="0" baseline="0" noProof="0" dirty="0" err="1">
                <a:ln>
                  <a:noFill/>
                </a:ln>
                <a:solidFill>
                  <a:prstClr val="black"/>
                </a:solidFill>
                <a:effectLst/>
                <a:uLnTx/>
                <a:uFillTx/>
                <a:latin typeface="Calibri"/>
                <a:ea typeface="+mn-ea"/>
                <a:cs typeface="+mn-cs"/>
              </a:rPr>
              <a:t>Sinta</a:t>
            </a:r>
            <a:r>
              <a:rPr kumimoji="0" lang="en-US" sz="2500" b="0" i="1" u="none" strike="noStrike" kern="1200" cap="none" spc="0" normalizeH="0" baseline="0" noProof="0" dirty="0">
                <a:ln>
                  <a:noFill/>
                </a:ln>
                <a:solidFill>
                  <a:prstClr val="black"/>
                </a:solidFill>
                <a:effectLst/>
                <a:uLnTx/>
                <a:uFillTx/>
                <a:latin typeface="Calibri"/>
                <a:ea typeface="+mn-ea"/>
                <a:cs typeface="+mn-cs"/>
              </a:rPr>
              <a:t> 1 2</a:t>
            </a:r>
            <a:r>
              <a:rPr kumimoji="0" lang="id-ID" sz="25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90000"/>
              </a:lnSpc>
              <a:spcBef>
                <a:spcPts val="0"/>
              </a:spcBef>
              <a:spcAft>
                <a:spcPts val="0"/>
              </a:spcAft>
              <a:buClrTx/>
              <a:buSzTx/>
              <a:buFont typeface="Arial" charset="0"/>
              <a:buChar char="•"/>
              <a:tabLst/>
              <a:defRPr/>
            </a:pPr>
            <a:r>
              <a:rPr kumimoji="0" lang="en-US" sz="2500" b="1" i="0" u="none" strike="noStrike" kern="1200" cap="none" spc="0" normalizeH="0" baseline="0" noProof="0" dirty="0" err="1">
                <a:ln>
                  <a:noFill/>
                </a:ln>
                <a:solidFill>
                  <a:schemeClr val="tx1"/>
                </a:solidFill>
                <a:effectLst/>
                <a:uLnTx/>
                <a:uFillTx/>
                <a:latin typeface="Calibri"/>
                <a:ea typeface="+mn-ea"/>
                <a:cs typeface="+mn-cs"/>
              </a:rPr>
              <a:t>bereputasi</a:t>
            </a:r>
            <a:r>
              <a:rPr kumimoji="0" lang="en-US" sz="2500" b="1" i="0" u="none" strike="noStrike" kern="1200" cap="none" spc="0" normalizeH="0" baseline="0" noProof="0" dirty="0">
                <a:ln>
                  <a:noFill/>
                </a:ln>
                <a:solidFill>
                  <a:schemeClr val="tx1"/>
                </a:solidFill>
                <a:effectLst/>
                <a:uLnTx/>
                <a:uFillTx/>
                <a:latin typeface="Calibri"/>
                <a:ea typeface="+mn-ea"/>
                <a:cs typeface="+mn-cs"/>
              </a:rPr>
              <a:t> </a:t>
            </a:r>
            <a:r>
              <a:rPr kumimoji="0" lang="en-US" sz="2500" b="1" i="0" u="none" strike="noStrike" kern="1200" cap="none" spc="0" normalizeH="0" baseline="0" noProof="0" dirty="0" err="1">
                <a:ln>
                  <a:noFill/>
                </a:ln>
                <a:solidFill>
                  <a:schemeClr val="tx1"/>
                </a:solidFill>
                <a:effectLst/>
                <a:uLnTx/>
                <a:uFillTx/>
                <a:latin typeface="Calibri"/>
                <a:ea typeface="+mn-ea"/>
                <a:cs typeface="+mn-cs"/>
              </a:rPr>
              <a:t>menengah</a:t>
            </a:r>
            <a:r>
              <a:rPr kumimoji="0" lang="en-US" sz="2500" b="0" i="0" u="none" strike="noStrike" kern="1200" cap="none" spc="0" normalizeH="0" baseline="0" noProof="0" dirty="0">
                <a:ln>
                  <a:noFill/>
                </a:ln>
                <a:solidFill>
                  <a:schemeClr val="tx1"/>
                </a:solidFill>
                <a:effectLst/>
                <a:uLnTx/>
                <a:uFillTx/>
                <a:latin typeface="Calibri"/>
                <a:ea typeface="+mn-ea"/>
                <a:cs typeface="+mn-cs"/>
              </a:rPr>
              <a:t> </a:t>
            </a:r>
            <a:r>
              <a:rPr kumimoji="0" lang="en-US" sz="2500" b="0" i="0" u="none" strike="noStrike" kern="1200" cap="none" spc="0" normalizeH="0" baseline="0" noProof="0" dirty="0" err="1">
                <a:ln>
                  <a:noFill/>
                </a:ln>
                <a:solidFill>
                  <a:schemeClr val="tx1"/>
                </a:solidFill>
                <a:effectLst/>
                <a:uLnTx/>
                <a:uFillTx/>
                <a:latin typeface="Calibri"/>
                <a:ea typeface="+mn-ea"/>
                <a:cs typeface="+mn-cs"/>
              </a:rPr>
              <a:t>baik</a:t>
            </a:r>
            <a:r>
              <a:rPr kumimoji="0" lang="en-US" sz="2500" b="0" i="0" u="none" strike="noStrike" kern="1200" cap="none" spc="0" normalizeH="0" baseline="0" noProof="0" dirty="0">
                <a:ln>
                  <a:noFill/>
                </a:ln>
                <a:solidFill>
                  <a:schemeClr val="tx1"/>
                </a:solidFill>
                <a:effectLst/>
                <a:uLnTx/>
                <a:uFillTx/>
                <a:latin typeface="Calibri"/>
                <a:ea typeface="+mn-ea"/>
                <a:cs typeface="+mn-cs"/>
              </a:rPr>
              <a:t> </a:t>
            </a:r>
            <a:r>
              <a:rPr kumimoji="0" lang="en-US" sz="2500" b="0" i="0" u="none" strike="noStrike" kern="1200" cap="none" spc="0" normalizeH="0" baseline="0" noProof="0" dirty="0" err="1">
                <a:ln>
                  <a:noFill/>
                </a:ln>
                <a:solidFill>
                  <a:schemeClr val="tx1"/>
                </a:solidFill>
                <a:effectLst/>
                <a:uLnTx/>
                <a:uFillTx/>
                <a:latin typeface="Calibri"/>
                <a:ea typeface="+mn-ea"/>
                <a:cs typeface="+mn-cs"/>
              </a:rPr>
              <a:t>itu</a:t>
            </a:r>
            <a:r>
              <a:rPr kumimoji="0" lang="en-US" sz="2500" b="0" i="0" u="none" strike="noStrike" kern="1200" cap="none" spc="0" normalizeH="0" baseline="0" noProof="0" dirty="0">
                <a:ln>
                  <a:noFill/>
                </a:ln>
                <a:solidFill>
                  <a:schemeClr val="tx1"/>
                </a:solidFill>
                <a:effectLst/>
                <a:uLnTx/>
                <a:uFillTx/>
                <a:latin typeface="Calibri"/>
                <a:ea typeface="+mn-ea"/>
                <a:cs typeface="+mn-cs"/>
              </a:rPr>
              <a:t> </a:t>
            </a:r>
            <a:r>
              <a:rPr kumimoji="0" lang="en-US" sz="2500" b="0" i="1" u="none" strike="noStrike" kern="1200" cap="none" spc="0" normalizeH="0" baseline="0" noProof="0" dirty="0" err="1">
                <a:ln>
                  <a:noFill/>
                </a:ln>
                <a:solidFill>
                  <a:schemeClr val="tx1"/>
                </a:solidFill>
                <a:effectLst/>
                <a:uLnTx/>
                <a:uFillTx/>
                <a:latin typeface="Calibri"/>
                <a:ea typeface="+mn-ea"/>
                <a:cs typeface="+mn-cs"/>
              </a:rPr>
              <a:t>Proquest</a:t>
            </a:r>
            <a:r>
              <a:rPr kumimoji="0" lang="en-US" sz="2500" b="0" i="1" u="none" strike="noStrike" kern="1200" cap="none" spc="0" normalizeH="0" baseline="0" noProof="0" dirty="0">
                <a:ln>
                  <a:noFill/>
                </a:ln>
                <a:solidFill>
                  <a:schemeClr val="tx1"/>
                </a:solidFill>
                <a:effectLst/>
                <a:uLnTx/>
                <a:uFillTx/>
                <a:latin typeface="Calibri"/>
                <a:ea typeface="+mn-ea"/>
                <a:cs typeface="+mn-cs"/>
              </a:rPr>
              <a:t>, EBSCO, JSTOR</a:t>
            </a:r>
            <a:r>
              <a:rPr kumimoji="0" lang="en-US" sz="2500" b="0" i="0" u="none" strike="noStrike" kern="1200" cap="none" spc="0" normalizeH="0" baseline="0" noProof="0" dirty="0">
                <a:ln>
                  <a:noFill/>
                </a:ln>
                <a:solidFill>
                  <a:schemeClr val="tx1"/>
                </a:solidFill>
                <a:effectLst/>
                <a:uLnTx/>
                <a:uFillTx/>
                <a:latin typeface="Calibri"/>
                <a:ea typeface="+mn-ea"/>
                <a:cs typeface="+mn-cs"/>
              </a:rPr>
              <a:t> </a:t>
            </a:r>
            <a:r>
              <a:rPr kumimoji="0" lang="en-US" sz="2500" b="0" i="0" u="none" strike="noStrike" kern="1200" cap="none" spc="0" normalizeH="0" baseline="0" noProof="0" dirty="0" err="1">
                <a:ln>
                  <a:noFill/>
                </a:ln>
                <a:solidFill>
                  <a:schemeClr val="tx1"/>
                </a:solidFill>
                <a:effectLst/>
                <a:uLnTx/>
                <a:uFillTx/>
                <a:latin typeface="Calibri"/>
                <a:ea typeface="+mn-ea"/>
                <a:cs typeface="+mn-cs"/>
              </a:rPr>
              <a:t>dll</a:t>
            </a:r>
            <a:r>
              <a:rPr kumimoji="0" lang="id-ID" sz="2500" b="0" i="0" u="none" strike="noStrike" kern="1200" cap="none" spc="0" normalizeH="0" baseline="0" noProof="0" dirty="0">
                <a:ln>
                  <a:noFill/>
                </a:ln>
                <a:solidFill>
                  <a:schemeClr val="tx1"/>
                </a:solidFill>
                <a:effectLst/>
                <a:uLnTx/>
                <a:uFillTx/>
                <a:latin typeface="Calibri"/>
                <a:ea typeface="+mn-ea"/>
                <a:cs typeface="+mn-cs"/>
              </a:rPr>
              <a:t> dan</a:t>
            </a:r>
          </a:p>
          <a:p>
            <a:pPr marL="342900" marR="0" lvl="0" indent="-342900" algn="l" defTabSz="914400" rtl="0" eaLnBrk="1" fontAlgn="auto" latinLnBrk="0" hangingPunct="1">
              <a:lnSpc>
                <a:spcPct val="90000"/>
              </a:lnSpc>
              <a:spcBef>
                <a:spcPts val="0"/>
              </a:spcBef>
              <a:spcAft>
                <a:spcPts val="0"/>
              </a:spcAft>
              <a:buClrTx/>
              <a:buSzTx/>
              <a:buFont typeface="Arial" charset="0"/>
              <a:buChar char="•"/>
              <a:tabLst/>
              <a:defRPr/>
            </a:pPr>
            <a:r>
              <a:rPr kumimoji="0" lang="en-US" sz="2500" b="1" i="0" u="none" strike="noStrike" kern="1200" cap="none" spc="0" normalizeH="0" baseline="0" noProof="0" dirty="0" err="1">
                <a:ln>
                  <a:noFill/>
                </a:ln>
                <a:solidFill>
                  <a:schemeClr val="tx1"/>
                </a:solidFill>
                <a:effectLst/>
                <a:uLnTx/>
                <a:uFillTx/>
                <a:latin typeface="Calibri"/>
                <a:ea typeface="+mn-ea"/>
                <a:cs typeface="+mn-cs"/>
              </a:rPr>
              <a:t>bereputasi</a:t>
            </a:r>
            <a:r>
              <a:rPr kumimoji="0" lang="en-US" sz="2500" b="1" i="0" u="none" strike="noStrike" kern="1200" cap="none" spc="0" normalizeH="0" baseline="0" noProof="0" dirty="0">
                <a:ln>
                  <a:noFill/>
                </a:ln>
                <a:solidFill>
                  <a:schemeClr val="tx1"/>
                </a:solidFill>
                <a:effectLst/>
                <a:uLnTx/>
                <a:uFillTx/>
                <a:latin typeface="Calibri"/>
                <a:ea typeface="+mn-ea"/>
                <a:cs typeface="+mn-cs"/>
              </a:rPr>
              <a:t> </a:t>
            </a:r>
            <a:r>
              <a:rPr kumimoji="0" lang="en-US" sz="2500" b="1" i="0" u="none" strike="noStrike" kern="1200" cap="none" spc="0" normalizeH="0" baseline="0" noProof="0" dirty="0" err="1">
                <a:ln>
                  <a:noFill/>
                </a:ln>
                <a:solidFill>
                  <a:schemeClr val="tx1"/>
                </a:solidFill>
                <a:effectLst/>
                <a:uLnTx/>
                <a:uFillTx/>
                <a:latin typeface="Calibri"/>
                <a:ea typeface="+mn-ea"/>
                <a:cs typeface="+mn-cs"/>
              </a:rPr>
              <a:t>rendah</a:t>
            </a:r>
            <a:r>
              <a:rPr kumimoji="0" lang="en-US" sz="2500" b="0" i="0" u="none" strike="noStrike" kern="1200" cap="none" spc="0" normalizeH="0" baseline="0" noProof="0" dirty="0">
                <a:ln>
                  <a:noFill/>
                </a:ln>
                <a:solidFill>
                  <a:schemeClr val="tx1"/>
                </a:solidFill>
                <a:effectLst/>
                <a:uLnTx/>
                <a:uFillTx/>
                <a:latin typeface="Calibri"/>
                <a:ea typeface="+mn-ea"/>
                <a:cs typeface="+mn-cs"/>
              </a:rPr>
              <a:t> </a:t>
            </a:r>
            <a:r>
              <a:rPr kumimoji="0" lang="en-US" sz="2500" b="0" i="0" u="none" strike="noStrike" kern="1200" cap="none" spc="0" normalizeH="0" baseline="0" noProof="0" dirty="0" err="1">
                <a:ln>
                  <a:noFill/>
                </a:ln>
                <a:solidFill>
                  <a:prstClr val="black"/>
                </a:solidFill>
                <a:effectLst/>
                <a:uLnTx/>
                <a:uFillTx/>
                <a:latin typeface="Calibri"/>
                <a:ea typeface="+mn-ea"/>
                <a:cs typeface="+mn-cs"/>
              </a:rPr>
              <a:t>seperti</a:t>
            </a:r>
            <a:r>
              <a:rPr kumimoji="0" lang="en-US" sz="2500" b="0" i="0" u="none" strike="noStrike" kern="1200" cap="none" spc="0" normalizeH="0" baseline="0" noProof="0" dirty="0">
                <a:ln>
                  <a:noFill/>
                </a:ln>
                <a:solidFill>
                  <a:prstClr val="black"/>
                </a:solidFill>
                <a:effectLst/>
                <a:uLnTx/>
                <a:uFillTx/>
                <a:latin typeface="Calibri"/>
                <a:ea typeface="+mn-ea"/>
                <a:cs typeface="+mn-cs"/>
              </a:rPr>
              <a:t> </a:t>
            </a:r>
            <a:r>
              <a:rPr kumimoji="0" lang="en-US" sz="2500" b="0" i="1" u="none" strike="noStrike" kern="1200" cap="none" spc="0" normalizeH="0" baseline="0" noProof="0" dirty="0">
                <a:ln>
                  <a:noFill/>
                </a:ln>
                <a:solidFill>
                  <a:prstClr val="black"/>
                </a:solidFill>
                <a:effectLst/>
                <a:uLnTx/>
                <a:uFillTx/>
                <a:latin typeface="Calibri"/>
                <a:ea typeface="+mn-ea"/>
                <a:cs typeface="+mn-cs"/>
              </a:rPr>
              <a:t>Google Scholar</a:t>
            </a:r>
            <a:r>
              <a:rPr kumimoji="0" lang="en-US" sz="25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13" name="Rectangle 12"/>
          <p:cNvSpPr/>
          <p:nvPr/>
        </p:nvSpPr>
        <p:spPr>
          <a:xfrm>
            <a:off x="852029" y="2809059"/>
            <a:ext cx="576088" cy="576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4" name="Rectangle 13"/>
          <p:cNvSpPr/>
          <p:nvPr/>
        </p:nvSpPr>
        <p:spPr>
          <a:xfrm>
            <a:off x="3321142" y="2800350"/>
            <a:ext cx="576088" cy="576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6" name="Rectangle 9"/>
          <p:cNvSpPr/>
          <p:nvPr/>
        </p:nvSpPr>
        <p:spPr>
          <a:xfrm>
            <a:off x="970345" y="2929704"/>
            <a:ext cx="339456" cy="31776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7" name="Rectangle 16"/>
          <p:cNvSpPr/>
          <p:nvPr/>
        </p:nvSpPr>
        <p:spPr>
          <a:xfrm>
            <a:off x="5688513" y="2804631"/>
            <a:ext cx="576088" cy="576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0" name="Rectangle 30"/>
          <p:cNvSpPr/>
          <p:nvPr/>
        </p:nvSpPr>
        <p:spPr>
          <a:xfrm>
            <a:off x="5815986" y="2924924"/>
            <a:ext cx="319399" cy="31846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9" name="TextBox 28"/>
          <p:cNvSpPr txBox="1"/>
          <p:nvPr/>
        </p:nvSpPr>
        <p:spPr>
          <a:xfrm>
            <a:off x="2738031" y="3535521"/>
            <a:ext cx="174231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altLang="ko-KR" sz="1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rPr>
              <a:t>Penulisan ilmiah dari Tesis dan Disertasi yang terakui kredibilitasnya</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sp>
        <p:nvSpPr>
          <p:cNvPr id="32" name="TextBox 31"/>
          <p:cNvSpPr txBox="1"/>
          <p:nvPr/>
        </p:nvSpPr>
        <p:spPr>
          <a:xfrm>
            <a:off x="166229" y="3486150"/>
            <a:ext cx="2104315"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altLang="ko-KR" sz="1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rPr>
              <a:t>Paper terpublikasi dalam Jurnal Nasional dan Internasional Bereputasi</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sp>
        <p:nvSpPr>
          <p:cNvPr id="35" name="TextBox 34"/>
          <p:cNvSpPr txBox="1"/>
          <p:nvPr/>
        </p:nvSpPr>
        <p:spPr>
          <a:xfrm>
            <a:off x="5105400" y="3539814"/>
            <a:ext cx="174231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altLang="ko-KR" sz="1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rPr>
              <a:t>Hasil konferensi, majalah ilmiah, </a:t>
            </a:r>
            <a:r>
              <a:rPr kumimoji="0" lang="en-US" altLang="ko-KR" sz="1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rPr>
              <a:t>p</a:t>
            </a:r>
            <a:r>
              <a:rPr kumimoji="0" lang="id-ID" altLang="ko-KR" sz="1800" b="1" i="0" u="none" strike="noStrike" kern="1200" cap="none" spc="0" normalizeH="0" baseline="0" noProof="0" dirty="0" err="1">
                <a:ln>
                  <a:noFill/>
                </a:ln>
                <a:solidFill>
                  <a:prstClr val="black">
                    <a:lumMod val="75000"/>
                    <a:lumOff val="25000"/>
                  </a:prstClr>
                </a:solidFill>
                <a:effectLst/>
                <a:uLnTx/>
                <a:uFillTx/>
                <a:latin typeface="Calibri"/>
                <a:ea typeface="맑은 고딕" panose="020B0503020000020004" pitchFamily="34" charset="-127"/>
                <a:cs typeface="Arial" pitchFamily="34" charset="0"/>
              </a:rPr>
              <a:t>amflet</a:t>
            </a:r>
            <a:r>
              <a:rPr kumimoji="0" lang="id-ID" altLang="ko-KR" sz="1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rPr>
              <a:t> dan sumber lain yang ilmiah</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sp>
        <p:nvSpPr>
          <p:cNvPr id="21" name="Rectangle 9"/>
          <p:cNvSpPr/>
          <p:nvPr/>
        </p:nvSpPr>
        <p:spPr>
          <a:xfrm>
            <a:off x="3439458" y="2923223"/>
            <a:ext cx="339456" cy="31776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2" name="Rectangle 21"/>
          <p:cNvSpPr/>
          <p:nvPr/>
        </p:nvSpPr>
        <p:spPr>
          <a:xfrm>
            <a:off x="7822113" y="2750967"/>
            <a:ext cx="576088" cy="5760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3" name="Rectangle 30"/>
          <p:cNvSpPr/>
          <p:nvPr/>
        </p:nvSpPr>
        <p:spPr>
          <a:xfrm>
            <a:off x="7949586" y="2871260"/>
            <a:ext cx="319399" cy="31846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4" name="TextBox 23"/>
          <p:cNvSpPr txBox="1"/>
          <p:nvPr/>
        </p:nvSpPr>
        <p:spPr>
          <a:xfrm>
            <a:off x="7239000" y="3486150"/>
            <a:ext cx="174231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altLang="ko-KR" sz="1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rPr>
              <a:t>Prosiding ilmiah yang sudah terpublikasi dan terindeks</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spTree>
    <p:extLst>
      <p:ext uri="{BB962C8B-B14F-4D97-AF65-F5344CB8AC3E}">
        <p14:creationId xmlns:p14="http://schemas.microsoft.com/office/powerpoint/2010/main" val="21351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61B5-5E39-47E3-934E-AB9500B98572}"/>
              </a:ext>
            </a:extLst>
          </p:cNvPr>
          <p:cNvSpPr>
            <a:spLocks noGrp="1"/>
          </p:cNvSpPr>
          <p:nvPr>
            <p:ph type="title"/>
          </p:nvPr>
        </p:nvSpPr>
        <p:spPr>
          <a:xfrm>
            <a:off x="2358110" y="213438"/>
            <a:ext cx="1913232" cy="324036"/>
          </a:xfrm>
          <a:solidFill>
            <a:schemeClr val="bg2">
              <a:lumMod val="90000"/>
            </a:schemeClr>
          </a:solidFill>
        </p:spPr>
        <p:txBody>
          <a:bodyPr>
            <a:normAutofit fontScale="90000"/>
          </a:bodyPr>
          <a:lstStyle/>
          <a:p>
            <a:r>
              <a:rPr lang="en-US" sz="2100" dirty="0" err="1"/>
              <a:t>contoh</a:t>
            </a:r>
            <a:endParaRPr lang="en-US" sz="2100" dirty="0"/>
          </a:p>
        </p:txBody>
      </p:sp>
      <p:pic>
        <p:nvPicPr>
          <p:cNvPr id="4" name="Content Placeholder 3">
            <a:extLst>
              <a:ext uri="{FF2B5EF4-FFF2-40B4-BE49-F238E27FC236}">
                <a16:creationId xmlns:a16="http://schemas.microsoft.com/office/drawing/2014/main" id="{3233CB0C-AC29-4E51-B626-A7E94EC3D93C}"/>
              </a:ext>
            </a:extLst>
          </p:cNvPr>
          <p:cNvPicPr>
            <a:picLocks noGrp="1" noChangeAspect="1"/>
          </p:cNvPicPr>
          <p:nvPr>
            <p:ph sz="quarter" idx="10"/>
          </p:nvPr>
        </p:nvPicPr>
        <p:blipFill>
          <a:blip r:embed="rId2"/>
          <a:stretch>
            <a:fillRect/>
          </a:stretch>
        </p:blipFill>
        <p:spPr>
          <a:xfrm>
            <a:off x="126724" y="618114"/>
            <a:ext cx="9017276" cy="4311948"/>
          </a:xfrm>
          <a:prstGeom prst="rect">
            <a:avLst/>
          </a:prstGeom>
        </p:spPr>
      </p:pic>
    </p:spTree>
    <p:extLst>
      <p:ext uri="{BB962C8B-B14F-4D97-AF65-F5344CB8AC3E}">
        <p14:creationId xmlns:p14="http://schemas.microsoft.com/office/powerpoint/2010/main" val="1895466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0E741374-5D3F-86FA-46B6-15BCC0F4F402}"/>
            </a:ext>
          </a:extLst>
        </p:cNvPr>
        <p:cNvGrpSpPr/>
        <p:nvPr/>
      </p:nvGrpSpPr>
      <p:grpSpPr>
        <a:xfrm>
          <a:off x="0" y="0"/>
          <a:ext cx="0" cy="0"/>
          <a:chOff x="0" y="0"/>
          <a:chExt cx="0" cy="0"/>
        </a:xfrm>
      </p:grpSpPr>
      <p:sp>
        <p:nvSpPr>
          <p:cNvPr id="83" name="Google Shape;83;p15">
            <a:extLst>
              <a:ext uri="{FF2B5EF4-FFF2-40B4-BE49-F238E27FC236}">
                <a16:creationId xmlns:a16="http://schemas.microsoft.com/office/drawing/2014/main" id="{293F59D6-F484-BB57-FF0A-9E60DAD325DE}"/>
              </a:ext>
            </a:extLst>
          </p:cNvPr>
          <p:cNvSpPr txBox="1">
            <a:spLocks noGrp="1"/>
          </p:cNvSpPr>
          <p:nvPr>
            <p:ph type="title"/>
          </p:nvPr>
        </p:nvSpPr>
        <p:spPr>
          <a:xfrm>
            <a:off x="97605" y="282747"/>
            <a:ext cx="7916238" cy="598717"/>
          </a:xfrm>
          <a:prstGeom prst="rect">
            <a:avLst/>
          </a:prstGeom>
        </p:spPr>
        <p:txBody>
          <a:bodyPr spcFirstLastPara="1" wrap="square" lIns="91425" tIns="91425" rIns="91425" bIns="91425" anchor="t" anchorCtr="0">
            <a:normAutofit fontScale="90000"/>
          </a:bodyPr>
          <a:lstStyle/>
          <a:p>
            <a:pPr lvl="0" algn="ctr"/>
            <a:r>
              <a:rPr lang="nn-NO" dirty="0"/>
              <a:t>Langkah 5. Melakukan screening / seleksi studi</a:t>
            </a:r>
            <a:endParaRPr dirty="0"/>
          </a:p>
        </p:txBody>
      </p:sp>
      <p:sp>
        <p:nvSpPr>
          <p:cNvPr id="84" name="Google Shape;84;p15">
            <a:extLst>
              <a:ext uri="{FF2B5EF4-FFF2-40B4-BE49-F238E27FC236}">
                <a16:creationId xmlns:a16="http://schemas.microsoft.com/office/drawing/2014/main" id="{267FB625-C71F-0449-D013-7894FD4EB384}"/>
              </a:ext>
            </a:extLst>
          </p:cNvPr>
          <p:cNvSpPr txBox="1">
            <a:spLocks noGrp="1"/>
          </p:cNvSpPr>
          <p:nvPr>
            <p:ph type="body" idx="1"/>
          </p:nvPr>
        </p:nvSpPr>
        <p:spPr>
          <a:xfrm>
            <a:off x="338280" y="1114746"/>
            <a:ext cx="7916238" cy="3380198"/>
          </a:xfrm>
          <a:prstGeom prst="rect">
            <a:avLst/>
          </a:prstGeom>
        </p:spPr>
        <p:txBody>
          <a:bodyPr spcFirstLastPara="1" wrap="square" lIns="91425" tIns="91425" rIns="91425" bIns="91425" anchor="t" anchorCtr="0">
            <a:noAutofit/>
          </a:bodyPr>
          <a:lstStyle/>
          <a:p>
            <a:pPr marL="114300" indent="0">
              <a:buNone/>
            </a:pPr>
            <a:r>
              <a:rPr lang="en-US" dirty="0" err="1"/>
              <a:t>Setelah</a:t>
            </a:r>
            <a:r>
              <a:rPr lang="en-US" dirty="0"/>
              <a:t> </a:t>
            </a:r>
            <a:r>
              <a:rPr lang="en-US" dirty="0" err="1"/>
              <a:t>semua</a:t>
            </a:r>
            <a:r>
              <a:rPr lang="en-US" dirty="0"/>
              <a:t> </a:t>
            </a:r>
            <a:r>
              <a:rPr lang="en-US" dirty="0" err="1"/>
              <a:t>artikel</a:t>
            </a:r>
            <a:r>
              <a:rPr lang="en-US" dirty="0"/>
              <a:t> </a:t>
            </a:r>
            <a:r>
              <a:rPr lang="en-US" dirty="0" err="1"/>
              <a:t>terkumpul</a:t>
            </a:r>
            <a:r>
              <a:rPr lang="en-US" dirty="0"/>
              <a:t>:</a:t>
            </a:r>
          </a:p>
          <a:p>
            <a:r>
              <a:rPr lang="en-US" dirty="0"/>
              <a:t>hapus </a:t>
            </a:r>
            <a:r>
              <a:rPr lang="en-US" dirty="0" err="1"/>
              <a:t>duplikasi</a:t>
            </a:r>
            <a:r>
              <a:rPr lang="en-US" dirty="0"/>
              <a:t>, </a:t>
            </a:r>
          </a:p>
          <a:p>
            <a:r>
              <a:rPr lang="en-US" dirty="0"/>
              <a:t>screening </a:t>
            </a:r>
            <a:r>
              <a:rPr lang="en-US" dirty="0" err="1"/>
              <a:t>judul</a:t>
            </a:r>
            <a:r>
              <a:rPr lang="en-US" dirty="0"/>
              <a:t>, </a:t>
            </a:r>
          </a:p>
          <a:p>
            <a:r>
              <a:rPr lang="en-US" dirty="0"/>
              <a:t>screening </a:t>
            </a:r>
            <a:r>
              <a:rPr lang="en-US" dirty="0" err="1"/>
              <a:t>abstrak</a:t>
            </a:r>
            <a:r>
              <a:rPr lang="en-US" dirty="0"/>
              <a:t>, </a:t>
            </a:r>
          </a:p>
          <a:p>
            <a:r>
              <a:rPr lang="en-US" dirty="0" err="1"/>
              <a:t>baca</a:t>
            </a:r>
            <a:r>
              <a:rPr lang="en-US" dirty="0"/>
              <a:t> full text, </a:t>
            </a:r>
          </a:p>
          <a:p>
            <a:r>
              <a:rPr lang="en-US" dirty="0" err="1"/>
              <a:t>tetapkan</a:t>
            </a:r>
            <a:r>
              <a:rPr lang="en-US" dirty="0"/>
              <a:t> </a:t>
            </a:r>
            <a:r>
              <a:rPr lang="en-US" dirty="0" err="1"/>
              <a:t>artikel</a:t>
            </a:r>
            <a:r>
              <a:rPr lang="en-US" dirty="0"/>
              <a:t> final yang </a:t>
            </a:r>
            <a:r>
              <a:rPr lang="en-US" dirty="0" err="1"/>
              <a:t>masuk</a:t>
            </a:r>
            <a:r>
              <a:rPr lang="en-US" dirty="0"/>
              <a:t> review. </a:t>
            </a:r>
          </a:p>
          <a:p>
            <a:pPr marL="114300" indent="0">
              <a:buNone/>
            </a:pPr>
            <a:endParaRPr lang="en-US" dirty="0"/>
          </a:p>
        </p:txBody>
      </p:sp>
      <p:pic>
        <p:nvPicPr>
          <p:cNvPr id="2" name="Google Shape;78;p14" descr="Cover.png">
            <a:extLst>
              <a:ext uri="{FF2B5EF4-FFF2-40B4-BE49-F238E27FC236}">
                <a16:creationId xmlns:a16="http://schemas.microsoft.com/office/drawing/2014/main" id="{DDA575C4-5518-C64D-6DD2-F2CA7C5AA882}"/>
              </a:ext>
            </a:extLst>
          </p:cNvPr>
          <p:cNvPicPr preferRelativeResize="0"/>
          <p:nvPr/>
        </p:nvPicPr>
        <p:blipFill rotWithShape="1">
          <a:blip r:embed="rId3">
            <a:alphaModFix/>
          </a:blip>
          <a:srcRect t="63539" b="30242"/>
          <a:stretch/>
        </p:blipFill>
        <p:spPr>
          <a:xfrm>
            <a:off x="0" y="4717085"/>
            <a:ext cx="9140825" cy="426415"/>
          </a:xfrm>
          <a:prstGeom prst="rect">
            <a:avLst/>
          </a:prstGeom>
          <a:noFill/>
          <a:ln>
            <a:noFill/>
          </a:ln>
        </p:spPr>
      </p:pic>
      <p:pic>
        <p:nvPicPr>
          <p:cNvPr id="4" name="Google Shape;77;p14">
            <a:extLst>
              <a:ext uri="{FF2B5EF4-FFF2-40B4-BE49-F238E27FC236}">
                <a16:creationId xmlns:a16="http://schemas.microsoft.com/office/drawing/2014/main" id="{2F34F042-12B1-169C-099E-AEFA1E60ECDD}"/>
              </a:ext>
            </a:extLst>
          </p:cNvPr>
          <p:cNvPicPr preferRelativeResize="0"/>
          <p:nvPr/>
        </p:nvPicPr>
        <p:blipFill>
          <a:blip r:embed="rId4">
            <a:alphaModFix/>
          </a:blip>
          <a:stretch>
            <a:fillRect/>
          </a:stretch>
        </p:blipFill>
        <p:spPr>
          <a:xfrm>
            <a:off x="5876818" y="1"/>
            <a:ext cx="3267180" cy="380143"/>
          </a:xfrm>
          <a:prstGeom prst="rect">
            <a:avLst/>
          </a:prstGeom>
          <a:noFill/>
          <a:ln>
            <a:noFill/>
          </a:ln>
        </p:spPr>
      </p:pic>
    </p:spTree>
    <p:extLst>
      <p:ext uri="{BB962C8B-B14F-4D97-AF65-F5344CB8AC3E}">
        <p14:creationId xmlns:p14="http://schemas.microsoft.com/office/powerpoint/2010/main" val="3236258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85AA-9017-F77F-A6BA-D2A70CDBB224}"/>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A8FC96E0-5463-E5A3-844F-E76A5B26DC2A}"/>
              </a:ext>
            </a:extLst>
          </p:cNvPr>
          <p:cNvSpPr>
            <a:spLocks noGrp="1"/>
          </p:cNvSpPr>
          <p:nvPr>
            <p:ph type="body" idx="1"/>
          </p:nvPr>
        </p:nvSpPr>
        <p:spPr/>
        <p:txBody>
          <a:bodyPr>
            <a:normAutofit/>
          </a:bodyPr>
          <a:lstStyle/>
          <a:p>
            <a:pPr marL="114300" indent="0">
              <a:buNone/>
            </a:pPr>
            <a:r>
              <a:rPr lang="en-US" dirty="0" err="1"/>
              <a:t>Tahapan</a:t>
            </a:r>
            <a:r>
              <a:rPr lang="en-US" dirty="0"/>
              <a:t> </a:t>
            </a:r>
            <a:r>
              <a:rPr lang="en-US" dirty="0" err="1"/>
              <a:t>seleksi</a:t>
            </a:r>
            <a:r>
              <a:rPr lang="en-US" dirty="0"/>
              <a:t> </a:t>
            </a:r>
            <a:r>
              <a:rPr lang="en-US" dirty="0" err="1"/>
              <a:t>dilakukan</a:t>
            </a:r>
            <a:r>
              <a:rPr lang="en-US" dirty="0"/>
              <a:t> </a:t>
            </a:r>
            <a:r>
              <a:rPr lang="en-US" dirty="0" err="1"/>
              <a:t>melalui</a:t>
            </a:r>
            <a:r>
              <a:rPr lang="en-US" dirty="0"/>
              <a:t>:</a:t>
            </a:r>
          </a:p>
          <a:p>
            <a:r>
              <a:rPr lang="en-US" dirty="0" err="1"/>
              <a:t>identifikasi</a:t>
            </a:r>
            <a:r>
              <a:rPr lang="en-US" dirty="0"/>
              <a:t> </a:t>
            </a:r>
            <a:r>
              <a:rPr lang="en-US" dirty="0" err="1"/>
              <a:t>artikel</a:t>
            </a:r>
            <a:r>
              <a:rPr lang="en-US" dirty="0"/>
              <a:t>, </a:t>
            </a:r>
          </a:p>
          <a:p>
            <a:r>
              <a:rPr lang="en-US" dirty="0" err="1"/>
              <a:t>penghapusan</a:t>
            </a:r>
            <a:r>
              <a:rPr lang="en-US" dirty="0"/>
              <a:t> </a:t>
            </a:r>
            <a:r>
              <a:rPr lang="en-US" dirty="0" err="1"/>
              <a:t>duplikasi</a:t>
            </a:r>
            <a:r>
              <a:rPr lang="en-US" dirty="0"/>
              <a:t>, </a:t>
            </a:r>
          </a:p>
          <a:p>
            <a:r>
              <a:rPr lang="en-US" dirty="0"/>
              <a:t>screening </a:t>
            </a:r>
            <a:r>
              <a:rPr lang="en-US" dirty="0" err="1"/>
              <a:t>judul</a:t>
            </a:r>
            <a:r>
              <a:rPr lang="en-US" dirty="0"/>
              <a:t> dan </a:t>
            </a:r>
            <a:r>
              <a:rPr lang="en-US" dirty="0" err="1"/>
              <a:t>abstrak</a:t>
            </a:r>
            <a:r>
              <a:rPr lang="en-US" dirty="0"/>
              <a:t>, </a:t>
            </a:r>
          </a:p>
          <a:p>
            <a:r>
              <a:rPr lang="en-US" dirty="0" err="1"/>
              <a:t>telaah</a:t>
            </a:r>
            <a:r>
              <a:rPr lang="en-US" dirty="0"/>
              <a:t> full-text, </a:t>
            </a:r>
          </a:p>
          <a:p>
            <a:r>
              <a:rPr lang="en-US" dirty="0" err="1"/>
              <a:t>penetapan</a:t>
            </a:r>
            <a:r>
              <a:rPr lang="en-US" dirty="0"/>
              <a:t> </a:t>
            </a:r>
            <a:r>
              <a:rPr lang="en-US" dirty="0" err="1"/>
              <a:t>artikel</a:t>
            </a:r>
            <a:r>
              <a:rPr lang="en-US" dirty="0"/>
              <a:t> final.</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41401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BE8561E5-5EDB-F3DC-65FC-4E385A567937}"/>
            </a:ext>
          </a:extLst>
        </p:cNvPr>
        <p:cNvGrpSpPr/>
        <p:nvPr/>
      </p:nvGrpSpPr>
      <p:grpSpPr>
        <a:xfrm>
          <a:off x="0" y="0"/>
          <a:ext cx="0" cy="0"/>
          <a:chOff x="0" y="0"/>
          <a:chExt cx="0" cy="0"/>
        </a:xfrm>
      </p:grpSpPr>
      <p:sp>
        <p:nvSpPr>
          <p:cNvPr id="74" name="Google Shape;74;p14">
            <a:extLst>
              <a:ext uri="{FF2B5EF4-FFF2-40B4-BE49-F238E27FC236}">
                <a16:creationId xmlns:a16="http://schemas.microsoft.com/office/drawing/2014/main" id="{B835CDFF-D179-3AF6-0D8D-43FD802E1744}"/>
              </a:ext>
            </a:extLst>
          </p:cNvPr>
          <p:cNvSpPr txBox="1">
            <a:spLocks noGrp="1"/>
          </p:cNvSpPr>
          <p:nvPr>
            <p:ph type="title"/>
          </p:nvPr>
        </p:nvSpPr>
        <p:spPr>
          <a:xfrm>
            <a:off x="311699" y="812977"/>
            <a:ext cx="8647901" cy="1211216"/>
          </a:xfrm>
          <a:prstGeom prst="rect">
            <a:avLst/>
          </a:prstGeom>
        </p:spPr>
        <p:txBody>
          <a:bodyPr spcFirstLastPara="1" wrap="square" lIns="91425" tIns="91425" rIns="91425" bIns="91425" anchor="t" anchorCtr="0">
            <a:normAutofit/>
          </a:bodyPr>
          <a:lstStyle/>
          <a:p>
            <a:pPr lvl="0" algn="ctr"/>
            <a:r>
              <a:rPr lang="en-US" dirty="0"/>
              <a:t>Apa </a:t>
            </a:r>
            <a:r>
              <a:rPr lang="en-US" dirty="0" err="1"/>
              <a:t>itu</a:t>
            </a:r>
            <a:r>
              <a:rPr lang="en-US" dirty="0"/>
              <a:t> Systematic Literature Review?</a:t>
            </a:r>
            <a:endParaRPr dirty="0"/>
          </a:p>
        </p:txBody>
      </p:sp>
      <p:sp>
        <p:nvSpPr>
          <p:cNvPr id="76" name="Google Shape;76;p14">
            <a:extLst>
              <a:ext uri="{FF2B5EF4-FFF2-40B4-BE49-F238E27FC236}">
                <a16:creationId xmlns:a16="http://schemas.microsoft.com/office/drawing/2014/main" id="{9AAB2850-2DFA-DF4A-408F-EEA5A3E40C97}"/>
              </a:ext>
            </a:extLst>
          </p:cNvPr>
          <p:cNvSpPr txBox="1">
            <a:spLocks noGrp="1"/>
          </p:cNvSpPr>
          <p:nvPr>
            <p:ph type="body" idx="1"/>
          </p:nvPr>
        </p:nvSpPr>
        <p:spPr>
          <a:xfrm>
            <a:off x="688369" y="2306548"/>
            <a:ext cx="7813496" cy="2138928"/>
          </a:xfrm>
          <a:prstGeom prst="rect">
            <a:avLst/>
          </a:prstGeom>
        </p:spPr>
        <p:txBody>
          <a:bodyPr spcFirstLastPara="1" wrap="square" lIns="91425" tIns="91425" rIns="91425" bIns="91425" anchor="t" anchorCtr="0">
            <a:normAutofit fontScale="77500" lnSpcReduction="20000"/>
          </a:bodyPr>
          <a:lstStyle/>
          <a:p>
            <a:pPr marL="0" lvl="0" indent="0" algn="ctr">
              <a:spcBef>
                <a:spcPts val="1200"/>
              </a:spcBef>
              <a:spcAft>
                <a:spcPts val="1200"/>
              </a:spcAft>
              <a:buNone/>
            </a:pPr>
            <a:r>
              <a:rPr lang="en-US" sz="2800" dirty="0" err="1"/>
              <a:t>Telaah</a:t>
            </a:r>
            <a:r>
              <a:rPr lang="en-US" sz="2800" dirty="0"/>
              <a:t> </a:t>
            </a:r>
            <a:r>
              <a:rPr lang="en-US" sz="2800" dirty="0" err="1"/>
              <a:t>pustaka</a:t>
            </a:r>
            <a:r>
              <a:rPr lang="en-US" sz="2800" dirty="0"/>
              <a:t> yang </a:t>
            </a:r>
            <a:r>
              <a:rPr lang="en-US" sz="2800" dirty="0" err="1"/>
              <a:t>menggunakan</a:t>
            </a:r>
            <a:r>
              <a:rPr lang="en-US" sz="2800" dirty="0"/>
              <a:t> </a:t>
            </a:r>
            <a:r>
              <a:rPr lang="en-US" sz="2800" b="1" dirty="0" err="1"/>
              <a:t>metode</a:t>
            </a:r>
            <a:r>
              <a:rPr lang="en-US" sz="2800" b="1" dirty="0"/>
              <a:t> yang </a:t>
            </a:r>
            <a:r>
              <a:rPr lang="en-US" sz="2800" b="1" dirty="0" err="1"/>
              <a:t>eksplisit</a:t>
            </a:r>
            <a:r>
              <a:rPr lang="en-US" sz="2800" b="1" dirty="0"/>
              <a:t>, </a:t>
            </a:r>
            <a:r>
              <a:rPr lang="en-US" sz="2800" b="1" dirty="0" err="1"/>
              <a:t>sistematis</a:t>
            </a:r>
            <a:r>
              <a:rPr lang="en-US" sz="2800" b="1" dirty="0"/>
              <a:t>, </a:t>
            </a:r>
            <a:r>
              <a:rPr lang="en-US" sz="2800" b="1" dirty="0" err="1"/>
              <a:t>transparan</a:t>
            </a:r>
            <a:r>
              <a:rPr lang="en-US" sz="2800" b="1" dirty="0"/>
              <a:t>, dan </a:t>
            </a:r>
            <a:r>
              <a:rPr lang="en-US" sz="2800" b="1" dirty="0" err="1"/>
              <a:t>dapat</a:t>
            </a:r>
            <a:r>
              <a:rPr lang="en-US" sz="2800" b="1" dirty="0"/>
              <a:t> </a:t>
            </a:r>
            <a:r>
              <a:rPr lang="en-US" sz="2800" b="1" dirty="0" err="1"/>
              <a:t>direplikasi</a:t>
            </a:r>
            <a:r>
              <a:rPr lang="en-US" sz="2800" dirty="0"/>
              <a:t> </a:t>
            </a:r>
            <a:r>
              <a:rPr lang="en-US" sz="2800" dirty="0" err="1"/>
              <a:t>untuk</a:t>
            </a:r>
            <a:r>
              <a:rPr lang="en-US" sz="2800" dirty="0"/>
              <a:t> </a:t>
            </a:r>
            <a:r>
              <a:rPr lang="en-US" sz="2800" dirty="0" err="1"/>
              <a:t>mengumpulkan</a:t>
            </a:r>
            <a:r>
              <a:rPr lang="en-US" sz="2800" dirty="0"/>
              <a:t> </a:t>
            </a:r>
            <a:r>
              <a:rPr lang="en-US" sz="2800" dirty="0" err="1"/>
              <a:t>serta</a:t>
            </a:r>
            <a:r>
              <a:rPr lang="en-US" sz="2800" dirty="0"/>
              <a:t> </a:t>
            </a:r>
            <a:r>
              <a:rPr lang="en-US" sz="2800" dirty="0" err="1"/>
              <a:t>mensintesis</a:t>
            </a:r>
            <a:r>
              <a:rPr lang="en-US" sz="2800" dirty="0"/>
              <a:t> </a:t>
            </a:r>
            <a:r>
              <a:rPr lang="en-US" sz="2800" dirty="0" err="1"/>
              <a:t>temuan</a:t>
            </a:r>
            <a:r>
              <a:rPr lang="en-US" sz="2800" dirty="0"/>
              <a:t> </a:t>
            </a:r>
            <a:r>
              <a:rPr lang="en-US" sz="2800" dirty="0" err="1"/>
              <a:t>dari</a:t>
            </a:r>
            <a:r>
              <a:rPr lang="en-US" sz="2800" dirty="0"/>
              <a:t> </a:t>
            </a:r>
            <a:r>
              <a:rPr lang="en-US" sz="2800" dirty="0" err="1"/>
              <a:t>studi-studi</a:t>
            </a:r>
            <a:r>
              <a:rPr lang="en-US" sz="2800" dirty="0"/>
              <a:t> yang </a:t>
            </a:r>
            <a:r>
              <a:rPr lang="en-US" sz="2800" dirty="0" err="1"/>
              <a:t>menjawab</a:t>
            </a:r>
            <a:r>
              <a:rPr lang="en-US" sz="2800" dirty="0"/>
              <a:t> </a:t>
            </a:r>
            <a:r>
              <a:rPr lang="en-US" sz="2800" dirty="0" err="1"/>
              <a:t>pertanyaan</a:t>
            </a:r>
            <a:r>
              <a:rPr lang="en-US" sz="2800" dirty="0"/>
              <a:t> </a:t>
            </a:r>
            <a:r>
              <a:rPr lang="en-US" sz="2800" dirty="0" err="1"/>
              <a:t>penelitian</a:t>
            </a:r>
            <a:r>
              <a:rPr lang="en-US" sz="2800" dirty="0"/>
              <a:t> yang </a:t>
            </a:r>
            <a:r>
              <a:rPr lang="en-US" sz="2800" dirty="0" err="1"/>
              <a:t>dirumuskan</a:t>
            </a:r>
            <a:r>
              <a:rPr lang="en-US" sz="2800" dirty="0"/>
              <a:t> </a:t>
            </a:r>
            <a:r>
              <a:rPr lang="en-US" sz="2800" dirty="0" err="1"/>
              <a:t>secara</a:t>
            </a:r>
            <a:r>
              <a:rPr lang="en-US" sz="2800" dirty="0"/>
              <a:t> </a:t>
            </a:r>
            <a:r>
              <a:rPr lang="en-US" sz="2800" dirty="0" err="1"/>
              <a:t>jelas</a:t>
            </a:r>
            <a:r>
              <a:rPr lang="en-US" sz="2800" dirty="0"/>
              <a:t>.</a:t>
            </a:r>
            <a:endParaRPr sz="2800" dirty="0"/>
          </a:p>
        </p:txBody>
      </p:sp>
      <p:pic>
        <p:nvPicPr>
          <p:cNvPr id="77" name="Google Shape;77;p14">
            <a:extLst>
              <a:ext uri="{FF2B5EF4-FFF2-40B4-BE49-F238E27FC236}">
                <a16:creationId xmlns:a16="http://schemas.microsoft.com/office/drawing/2014/main" id="{788886AF-4CC4-033A-3803-84CE511708EE}"/>
              </a:ext>
            </a:extLst>
          </p:cNvPr>
          <p:cNvPicPr preferRelativeResize="0"/>
          <p:nvPr/>
        </p:nvPicPr>
        <p:blipFill>
          <a:blip r:embed="rId3">
            <a:alphaModFix/>
          </a:blip>
          <a:stretch>
            <a:fillRect/>
          </a:stretch>
        </p:blipFill>
        <p:spPr>
          <a:xfrm>
            <a:off x="4769675" y="0"/>
            <a:ext cx="4374324" cy="967525"/>
          </a:xfrm>
          <a:prstGeom prst="rect">
            <a:avLst/>
          </a:prstGeom>
          <a:noFill/>
          <a:ln>
            <a:noFill/>
          </a:ln>
        </p:spPr>
      </p:pic>
      <p:pic>
        <p:nvPicPr>
          <p:cNvPr id="2" name="Google Shape;78;p14" descr="Cover.png">
            <a:extLst>
              <a:ext uri="{FF2B5EF4-FFF2-40B4-BE49-F238E27FC236}">
                <a16:creationId xmlns:a16="http://schemas.microsoft.com/office/drawing/2014/main" id="{153AA5FC-1EAA-55DD-95B2-E91642194857}"/>
              </a:ext>
            </a:extLst>
          </p:cNvPr>
          <p:cNvPicPr preferRelativeResize="0"/>
          <p:nvPr/>
        </p:nvPicPr>
        <p:blipFill rotWithShape="1">
          <a:blip r:embed="rId4">
            <a:alphaModFix/>
          </a:blip>
          <a:srcRect t="63539" b="30242"/>
          <a:stretch/>
        </p:blipFill>
        <p:spPr>
          <a:xfrm>
            <a:off x="3175" y="4717085"/>
            <a:ext cx="9140825" cy="426415"/>
          </a:xfrm>
          <a:prstGeom prst="rect">
            <a:avLst/>
          </a:prstGeom>
          <a:noFill/>
          <a:ln>
            <a:noFill/>
          </a:ln>
        </p:spPr>
      </p:pic>
    </p:spTree>
    <p:extLst>
      <p:ext uri="{BB962C8B-B14F-4D97-AF65-F5344CB8AC3E}">
        <p14:creationId xmlns:p14="http://schemas.microsoft.com/office/powerpoint/2010/main" val="2592355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BE143-7344-B23E-F500-1A8A2C1C39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470178-35C7-F78A-F1AE-4E25680EED96}"/>
              </a:ext>
            </a:extLst>
          </p:cNvPr>
          <p:cNvSpPr>
            <a:spLocks noGrp="1"/>
          </p:cNvSpPr>
          <p:nvPr>
            <p:ph type="title"/>
          </p:nvPr>
        </p:nvSpPr>
        <p:spPr>
          <a:xfrm>
            <a:off x="2373019" y="156542"/>
            <a:ext cx="4358258" cy="380932"/>
          </a:xfrm>
        </p:spPr>
        <p:txBody>
          <a:bodyPr>
            <a:normAutofit fontScale="90000"/>
          </a:bodyPr>
          <a:lstStyle/>
          <a:p>
            <a:pPr algn="ctr"/>
            <a:r>
              <a:rPr lang="en-US" dirty="0">
                <a:solidFill>
                  <a:srgbClr val="000000"/>
                </a:solidFill>
              </a:rPr>
              <a:t>DIAGRAM PRISMA</a:t>
            </a:r>
          </a:p>
        </p:txBody>
      </p:sp>
      <p:graphicFrame>
        <p:nvGraphicFramePr>
          <p:cNvPr id="6" name="Content Placeholder 5">
            <a:extLst>
              <a:ext uri="{FF2B5EF4-FFF2-40B4-BE49-F238E27FC236}">
                <a16:creationId xmlns:a16="http://schemas.microsoft.com/office/drawing/2014/main" id="{4C94B07F-4918-FC3C-F5FF-0536452FB8C0}"/>
              </a:ext>
            </a:extLst>
          </p:cNvPr>
          <p:cNvGraphicFramePr>
            <a:graphicFrameLocks noGrp="1"/>
          </p:cNvGraphicFramePr>
          <p:nvPr>
            <p:ph sz="quarter" idx="10"/>
          </p:nvPr>
        </p:nvGraphicFramePr>
        <p:xfrm>
          <a:off x="48454" y="737980"/>
          <a:ext cx="9047093" cy="4248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3402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 y="133350"/>
            <a:ext cx="9144000" cy="776530"/>
          </a:xfrm>
          <a:solidFill>
            <a:srgbClr val="92D050"/>
          </a:solidFill>
        </p:spPr>
        <p:txBody>
          <a:bodyPr>
            <a:normAutofit/>
          </a:bodyPr>
          <a:lstStyle/>
          <a:p>
            <a:pPr algn="l"/>
            <a:r>
              <a:rPr lang="id-ID" altLang="ko-KR" sz="2800" dirty="0">
                <a:solidFill>
                  <a:schemeClr val="tx1"/>
                </a:solidFill>
              </a:rPr>
              <a:t>...</a:t>
            </a:r>
            <a:r>
              <a:rPr lang="id-ID" altLang="ko-KR" sz="2800" dirty="0" err="1">
                <a:solidFill>
                  <a:schemeClr val="tx1"/>
                </a:solidFill>
              </a:rPr>
              <a:t>cont</a:t>
            </a:r>
            <a:r>
              <a:rPr lang="id-ID" altLang="ko-KR" sz="2800" dirty="0">
                <a:solidFill>
                  <a:schemeClr val="tx1"/>
                </a:solidFill>
              </a:rPr>
              <a:t>’ Metode</a:t>
            </a:r>
            <a:endParaRPr lang="ko-KR" altLang="en-US" sz="2800" i="1" dirty="0">
              <a:solidFill>
                <a:schemeClr val="tx1"/>
              </a:solidFill>
            </a:endParaRPr>
          </a:p>
        </p:txBody>
      </p:sp>
      <p:sp>
        <p:nvSpPr>
          <p:cNvPr id="4" name="TextBox 3"/>
          <p:cNvSpPr txBox="1"/>
          <p:nvPr/>
        </p:nvSpPr>
        <p:spPr>
          <a:xfrm>
            <a:off x="304800" y="895350"/>
            <a:ext cx="2209800" cy="646331"/>
          </a:xfrm>
          <a:prstGeom prst="rect">
            <a:avLst/>
          </a:prstGeom>
          <a:noFill/>
        </p:spPr>
        <p:txBody>
          <a:bodyPr wrap="square" rtlCol="0">
            <a:spAutoFit/>
          </a:bodyPr>
          <a:lstStyle/>
          <a:p>
            <a:pPr marL="361950" marR="0" lvl="0" indent="-361950" algn="just"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dirty="0">
                <a:ln>
                  <a:noFill/>
                </a:ln>
                <a:solidFill>
                  <a:prstClr val="black"/>
                </a:solidFill>
                <a:effectLst/>
                <a:uLnTx/>
                <a:uFillTx/>
                <a:latin typeface="Calibri"/>
                <a:ea typeface="+mn-ea"/>
                <a:cs typeface="+mn-cs"/>
              </a:rPr>
              <a:t>2.3 </a:t>
            </a:r>
            <a:r>
              <a:rPr kumimoji="0" lang="id-ID" altLang="ko-KR" sz="1800" b="1"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mn-cs"/>
              </a:rPr>
              <a:t>Seleksi studi dan penilaian kualitas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7149"/>
            <a:ext cx="5105400" cy="504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34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A4DD0-41C6-0AAE-5F87-56A1E4F676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D3697B-91C7-F976-261F-D9880DE56B40}"/>
              </a:ext>
            </a:extLst>
          </p:cNvPr>
          <p:cNvSpPr>
            <a:spLocks noGrp="1"/>
          </p:cNvSpPr>
          <p:nvPr>
            <p:ph type="title"/>
          </p:nvPr>
        </p:nvSpPr>
        <p:spPr/>
        <p:txBody>
          <a:bodyPr>
            <a:normAutofit fontScale="90000"/>
          </a:bodyPr>
          <a:lstStyle/>
          <a:p>
            <a:r>
              <a:rPr lang="en-US" dirty="0"/>
              <a:t>Cara </a:t>
            </a:r>
            <a:r>
              <a:rPr lang="en-US" dirty="0" err="1"/>
              <a:t>skrining</a:t>
            </a:r>
            <a:endParaRPr lang="en-US" dirty="0"/>
          </a:p>
        </p:txBody>
      </p:sp>
      <p:sp>
        <p:nvSpPr>
          <p:cNvPr id="3" name="Text Placeholder 2">
            <a:extLst>
              <a:ext uri="{FF2B5EF4-FFF2-40B4-BE49-F238E27FC236}">
                <a16:creationId xmlns:a16="http://schemas.microsoft.com/office/drawing/2014/main" id="{79C93C3D-D8B8-E221-C109-4194E98970E2}"/>
              </a:ext>
            </a:extLst>
          </p:cNvPr>
          <p:cNvSpPr>
            <a:spLocks noGrp="1"/>
          </p:cNvSpPr>
          <p:nvPr>
            <p:ph type="body" idx="1"/>
          </p:nvPr>
        </p:nvSpPr>
        <p:spPr/>
        <p:txBody>
          <a:bodyPr>
            <a:normAutofit/>
          </a:bodyPr>
          <a:lstStyle/>
          <a:p>
            <a:pPr marL="114300" indent="0">
              <a:buNone/>
            </a:pPr>
            <a:r>
              <a:rPr lang="en-US" dirty="0"/>
              <a:t>Manual&gt;&gt;&gt;&gt;Excel</a:t>
            </a:r>
          </a:p>
          <a:p>
            <a:pPr marL="114300" indent="0">
              <a:buNone/>
            </a:pPr>
            <a:r>
              <a:rPr lang="en-US" dirty="0"/>
              <a:t>Software: Reference manager (Mendeley, Zotero, end note)</a:t>
            </a:r>
          </a:p>
          <a:p>
            <a:pPr marL="114300" indent="0">
              <a:buNone/>
            </a:pPr>
            <a:r>
              <a:rPr lang="en-US" dirty="0"/>
              <a:t>Web/ Apps for LR (Covidence-Rayyan.ai)</a:t>
            </a:r>
          </a:p>
          <a:p>
            <a:endParaRPr lang="en-US" dirty="0"/>
          </a:p>
        </p:txBody>
      </p:sp>
    </p:spTree>
    <p:extLst>
      <p:ext uri="{BB962C8B-B14F-4D97-AF65-F5344CB8AC3E}">
        <p14:creationId xmlns:p14="http://schemas.microsoft.com/office/powerpoint/2010/main" val="2035077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B780E63D-F54E-F670-96EA-8261ADE701F9}"/>
            </a:ext>
          </a:extLst>
        </p:cNvPr>
        <p:cNvGrpSpPr/>
        <p:nvPr/>
      </p:nvGrpSpPr>
      <p:grpSpPr>
        <a:xfrm>
          <a:off x="0" y="0"/>
          <a:ext cx="0" cy="0"/>
          <a:chOff x="0" y="0"/>
          <a:chExt cx="0" cy="0"/>
        </a:xfrm>
      </p:grpSpPr>
      <p:sp>
        <p:nvSpPr>
          <p:cNvPr id="83" name="Google Shape;83;p15">
            <a:extLst>
              <a:ext uri="{FF2B5EF4-FFF2-40B4-BE49-F238E27FC236}">
                <a16:creationId xmlns:a16="http://schemas.microsoft.com/office/drawing/2014/main" id="{2F28D850-009C-E4DB-B913-EDC95220D63F}"/>
              </a:ext>
            </a:extLst>
          </p:cNvPr>
          <p:cNvSpPr txBox="1">
            <a:spLocks noGrp="1"/>
          </p:cNvSpPr>
          <p:nvPr>
            <p:ph type="title"/>
          </p:nvPr>
        </p:nvSpPr>
        <p:spPr>
          <a:xfrm>
            <a:off x="97605" y="282747"/>
            <a:ext cx="7916238" cy="598717"/>
          </a:xfrm>
          <a:prstGeom prst="rect">
            <a:avLst/>
          </a:prstGeom>
        </p:spPr>
        <p:txBody>
          <a:bodyPr spcFirstLastPara="1" wrap="square" lIns="91425" tIns="91425" rIns="91425" bIns="91425" anchor="t" anchorCtr="0">
            <a:normAutofit fontScale="90000"/>
          </a:bodyPr>
          <a:lstStyle/>
          <a:p>
            <a:pPr lvl="0" algn="ctr"/>
            <a:r>
              <a:rPr lang="sv-SE" dirty="0"/>
              <a:t>Langkah 6. Menilai kualitas studi / risk of bias</a:t>
            </a:r>
            <a:endParaRPr dirty="0"/>
          </a:p>
        </p:txBody>
      </p:sp>
      <p:sp>
        <p:nvSpPr>
          <p:cNvPr id="84" name="Google Shape;84;p15">
            <a:extLst>
              <a:ext uri="{FF2B5EF4-FFF2-40B4-BE49-F238E27FC236}">
                <a16:creationId xmlns:a16="http://schemas.microsoft.com/office/drawing/2014/main" id="{71217D3E-EE77-9086-77DB-C72A103295E7}"/>
              </a:ext>
            </a:extLst>
          </p:cNvPr>
          <p:cNvSpPr txBox="1">
            <a:spLocks noGrp="1"/>
          </p:cNvSpPr>
          <p:nvPr>
            <p:ph type="body" idx="1"/>
          </p:nvPr>
        </p:nvSpPr>
        <p:spPr>
          <a:xfrm>
            <a:off x="61645" y="934947"/>
            <a:ext cx="8964202" cy="4208551"/>
          </a:xfrm>
          <a:prstGeom prst="rect">
            <a:avLst/>
          </a:prstGeom>
        </p:spPr>
        <p:txBody>
          <a:bodyPr spcFirstLastPara="1" wrap="square" lIns="91425" tIns="91425" rIns="91425" bIns="91425" anchor="t" anchorCtr="0">
            <a:noAutofit/>
          </a:bodyPr>
          <a:lstStyle/>
          <a:p>
            <a:r>
              <a:rPr lang="en-US" sz="1600" dirty="0"/>
              <a:t>SLR </a:t>
            </a:r>
            <a:r>
              <a:rPr lang="en-US" sz="1600" dirty="0" err="1"/>
              <a:t>tidak</a:t>
            </a:r>
            <a:r>
              <a:rPr lang="en-US" sz="1600" dirty="0"/>
              <a:t> </a:t>
            </a:r>
            <a:r>
              <a:rPr lang="en-US" sz="1600" dirty="0" err="1"/>
              <a:t>cukup</a:t>
            </a:r>
            <a:r>
              <a:rPr lang="en-US" sz="1600" dirty="0"/>
              <a:t> </a:t>
            </a:r>
            <a:r>
              <a:rPr lang="en-US" sz="1600" dirty="0" err="1"/>
              <a:t>hanya</a:t>
            </a:r>
            <a:r>
              <a:rPr lang="en-US" sz="1600" dirty="0"/>
              <a:t> </a:t>
            </a:r>
            <a:r>
              <a:rPr lang="en-US" sz="1600" dirty="0" err="1"/>
              <a:t>mengumpulkan</a:t>
            </a:r>
            <a:r>
              <a:rPr lang="en-US" sz="1600" dirty="0"/>
              <a:t> </a:t>
            </a:r>
            <a:r>
              <a:rPr lang="en-US" sz="1600" dirty="0" err="1"/>
              <a:t>artikel</a:t>
            </a:r>
            <a:r>
              <a:rPr lang="en-US" sz="1600" dirty="0"/>
              <a:t>; </a:t>
            </a:r>
            <a:r>
              <a:rPr lang="en-US" sz="1600" dirty="0" err="1"/>
              <a:t>kualitas</a:t>
            </a:r>
            <a:r>
              <a:rPr lang="en-US" sz="1600" dirty="0"/>
              <a:t> </a:t>
            </a:r>
            <a:r>
              <a:rPr lang="en-US" sz="1600" dirty="0" err="1"/>
              <a:t>artikel</a:t>
            </a:r>
            <a:r>
              <a:rPr lang="en-US" sz="1600" dirty="0"/>
              <a:t> juga </a:t>
            </a:r>
            <a:r>
              <a:rPr lang="en-US" sz="1600" dirty="0" err="1"/>
              <a:t>harus</a:t>
            </a:r>
            <a:r>
              <a:rPr lang="en-US" sz="1600" dirty="0"/>
              <a:t> </a:t>
            </a:r>
            <a:r>
              <a:rPr lang="en-US" sz="1600" dirty="0" err="1"/>
              <a:t>dinilai</a:t>
            </a:r>
            <a:r>
              <a:rPr lang="en-US" sz="1600" dirty="0"/>
              <a:t>. Di </a:t>
            </a:r>
            <a:r>
              <a:rPr lang="en-US" sz="1600" dirty="0" err="1"/>
              <a:t>sini</a:t>
            </a:r>
            <a:r>
              <a:rPr lang="en-US" sz="1600" dirty="0"/>
              <a:t> </a:t>
            </a:r>
            <a:r>
              <a:rPr lang="en-US" sz="1600" dirty="0" err="1"/>
              <a:t>digunakan</a:t>
            </a:r>
            <a:r>
              <a:rPr lang="en-US" sz="1600" dirty="0"/>
              <a:t> </a:t>
            </a:r>
            <a:r>
              <a:rPr lang="en-US" sz="1600" b="1" dirty="0"/>
              <a:t>critical appraisal tools</a:t>
            </a:r>
            <a:r>
              <a:rPr lang="en-US" sz="1600" dirty="0"/>
              <a:t> </a:t>
            </a:r>
            <a:r>
              <a:rPr lang="en-US" sz="1600" dirty="0" err="1"/>
              <a:t>atau</a:t>
            </a:r>
            <a:r>
              <a:rPr lang="en-US" sz="1600" dirty="0"/>
              <a:t> </a:t>
            </a:r>
            <a:r>
              <a:rPr lang="en-US" sz="1600" b="1" dirty="0"/>
              <a:t>risk of bias tools</a:t>
            </a:r>
            <a:r>
              <a:rPr lang="en-US" sz="1600" dirty="0"/>
              <a:t> </a:t>
            </a:r>
            <a:r>
              <a:rPr lang="en-US" sz="1600" dirty="0" err="1"/>
              <a:t>sesuai</a:t>
            </a:r>
            <a:r>
              <a:rPr lang="en-US" sz="1600" dirty="0"/>
              <a:t> </a:t>
            </a:r>
            <a:r>
              <a:rPr lang="en-US" sz="1600" dirty="0" err="1"/>
              <a:t>desain</a:t>
            </a:r>
            <a:r>
              <a:rPr lang="en-US" sz="1600" dirty="0"/>
              <a:t> </a:t>
            </a:r>
            <a:r>
              <a:rPr lang="en-US" sz="1600" dirty="0" err="1"/>
              <a:t>studi</a:t>
            </a:r>
            <a:r>
              <a:rPr lang="en-US" sz="1600" dirty="0"/>
              <a:t>. JBI </a:t>
            </a:r>
            <a:r>
              <a:rPr lang="en-US" sz="1600" dirty="0" err="1"/>
              <a:t>menjelaskan</a:t>
            </a:r>
            <a:r>
              <a:rPr lang="en-US" sz="1600" dirty="0"/>
              <a:t> </a:t>
            </a:r>
            <a:r>
              <a:rPr lang="en-US" sz="1600" dirty="0" err="1"/>
              <a:t>bahwa</a:t>
            </a:r>
            <a:r>
              <a:rPr lang="en-US" sz="1600" dirty="0"/>
              <a:t> critical appraisal tools </a:t>
            </a:r>
            <a:r>
              <a:rPr lang="en-US" sz="1600" dirty="0" err="1"/>
              <a:t>digunakan</a:t>
            </a:r>
            <a:r>
              <a:rPr lang="en-US" sz="1600" dirty="0"/>
              <a:t> </a:t>
            </a:r>
            <a:r>
              <a:rPr lang="en-US" sz="1600" dirty="0" err="1"/>
              <a:t>untuk</a:t>
            </a:r>
            <a:r>
              <a:rPr lang="en-US" sz="1600" dirty="0"/>
              <a:t> </a:t>
            </a:r>
            <a:r>
              <a:rPr lang="en-US" sz="1600" dirty="0" err="1"/>
              <a:t>menilai</a:t>
            </a:r>
            <a:r>
              <a:rPr lang="en-US" sz="1600" dirty="0"/>
              <a:t> </a:t>
            </a:r>
            <a:r>
              <a:rPr lang="en-US" sz="1600" b="1" dirty="0"/>
              <a:t>trustworthiness, relevance, and results</a:t>
            </a:r>
            <a:r>
              <a:rPr lang="en-US" sz="1600" dirty="0"/>
              <a:t> </a:t>
            </a:r>
            <a:r>
              <a:rPr lang="en-US" sz="1600" dirty="0" err="1"/>
              <a:t>dari</a:t>
            </a:r>
            <a:r>
              <a:rPr lang="en-US" sz="1600" dirty="0"/>
              <a:t> published papers. JBI juga </a:t>
            </a:r>
            <a:r>
              <a:rPr lang="en-US" sz="1600" dirty="0" err="1"/>
              <a:t>telah</a:t>
            </a:r>
            <a:r>
              <a:rPr lang="en-US" sz="1600" dirty="0"/>
              <a:t> </a:t>
            </a:r>
            <a:r>
              <a:rPr lang="en-US" sz="1600" dirty="0" err="1"/>
              <a:t>merevisi</a:t>
            </a:r>
            <a:r>
              <a:rPr lang="en-US" sz="1600" dirty="0"/>
              <a:t> </a:t>
            </a:r>
            <a:r>
              <a:rPr lang="en-US" sz="1600" dirty="0" err="1"/>
              <a:t>beberapa</a:t>
            </a:r>
            <a:r>
              <a:rPr lang="en-US" sz="1600" dirty="0"/>
              <a:t> appraisal tools </a:t>
            </a:r>
            <a:r>
              <a:rPr lang="en-US" sz="1600" dirty="0" err="1"/>
              <a:t>dalam</a:t>
            </a:r>
            <a:r>
              <a:rPr lang="en-US" sz="1600" dirty="0"/>
              <a:t> </a:t>
            </a:r>
            <a:r>
              <a:rPr lang="en-US" sz="1600" dirty="0" err="1"/>
              <a:t>publikasi-publikasi</a:t>
            </a:r>
            <a:r>
              <a:rPr lang="en-US" sz="1600" dirty="0"/>
              <a:t> </a:t>
            </a:r>
            <a:r>
              <a:rPr lang="en-US" sz="1600" dirty="0" err="1"/>
              <a:t>terbaru</a:t>
            </a:r>
            <a:r>
              <a:rPr lang="en-US" sz="1600" dirty="0"/>
              <a:t>, </a:t>
            </a:r>
            <a:r>
              <a:rPr lang="en-US" sz="1600" dirty="0" err="1"/>
              <a:t>misalnya</a:t>
            </a:r>
            <a:r>
              <a:rPr lang="en-US" sz="1600" dirty="0"/>
              <a:t> </a:t>
            </a:r>
            <a:r>
              <a:rPr lang="en-US" sz="1600" dirty="0" err="1"/>
              <a:t>untuk</a:t>
            </a:r>
            <a:r>
              <a:rPr lang="en-US" sz="1600" dirty="0"/>
              <a:t> RCT (2023), quasi-experimental (2024), dan analytical cross-sectional studies (2025). </a:t>
            </a:r>
          </a:p>
          <a:p>
            <a:r>
              <a:rPr lang="en-US" sz="1600" dirty="0" err="1"/>
              <a:t>Contoh</a:t>
            </a:r>
            <a:r>
              <a:rPr lang="en-US" sz="1600" dirty="0"/>
              <a:t>:</a:t>
            </a:r>
          </a:p>
          <a:p>
            <a:r>
              <a:rPr lang="en-US" sz="1600" dirty="0"/>
              <a:t>RCT → </a:t>
            </a:r>
            <a:r>
              <a:rPr lang="en-US" sz="1600" dirty="0" err="1"/>
              <a:t>RoB</a:t>
            </a:r>
            <a:r>
              <a:rPr lang="en-US" sz="1600" dirty="0"/>
              <a:t> 2 / JBI RCT tool </a:t>
            </a:r>
          </a:p>
          <a:p>
            <a:r>
              <a:rPr lang="en-US" sz="1600" dirty="0"/>
              <a:t>quasi-experimental → JBI revised tool 2024 </a:t>
            </a:r>
          </a:p>
          <a:p>
            <a:r>
              <a:rPr lang="en-US" sz="1600" dirty="0"/>
              <a:t>cross-sectional → JBI revised tool 2025 </a:t>
            </a:r>
          </a:p>
          <a:p>
            <a:r>
              <a:rPr lang="en-US" sz="1600" dirty="0"/>
              <a:t>qualitative studies → JBI qualitative checklist </a:t>
            </a:r>
          </a:p>
          <a:p>
            <a:r>
              <a:rPr lang="en-US" sz="1600" dirty="0"/>
              <a:t>Pada </a:t>
            </a:r>
            <a:r>
              <a:rPr lang="en-US" sz="1600" dirty="0" err="1"/>
              <a:t>tahap</a:t>
            </a:r>
            <a:r>
              <a:rPr lang="en-US" sz="1600" dirty="0"/>
              <a:t> </a:t>
            </a:r>
            <a:r>
              <a:rPr lang="en-US" sz="1600" dirty="0" err="1"/>
              <a:t>ini</a:t>
            </a:r>
            <a:r>
              <a:rPr lang="en-US" sz="1600" dirty="0"/>
              <a:t>, </a:t>
            </a:r>
            <a:r>
              <a:rPr lang="en-US" sz="1600" dirty="0" err="1"/>
              <a:t>artikel</a:t>
            </a:r>
            <a:r>
              <a:rPr lang="en-US" sz="1600" dirty="0"/>
              <a:t> </a:t>
            </a:r>
            <a:r>
              <a:rPr lang="en-US" sz="1600" b="1" dirty="0" err="1"/>
              <a:t>tidak</a:t>
            </a:r>
            <a:r>
              <a:rPr lang="en-US" sz="1600" b="1" dirty="0"/>
              <a:t> </a:t>
            </a:r>
            <a:r>
              <a:rPr lang="en-US" sz="1600" b="1" dirty="0" err="1"/>
              <a:t>selalu</a:t>
            </a:r>
            <a:r>
              <a:rPr lang="en-US" sz="1600" b="1" dirty="0"/>
              <a:t> </a:t>
            </a:r>
            <a:r>
              <a:rPr lang="en-US" sz="1600" b="1" dirty="0" err="1"/>
              <a:t>harus</a:t>
            </a:r>
            <a:r>
              <a:rPr lang="en-US" sz="1600" b="1" dirty="0"/>
              <a:t> </a:t>
            </a:r>
            <a:r>
              <a:rPr lang="en-US" sz="1600" b="1" dirty="0" err="1"/>
              <a:t>langsung</a:t>
            </a:r>
            <a:r>
              <a:rPr lang="en-US" sz="1600" b="1" dirty="0"/>
              <a:t> </a:t>
            </a:r>
            <a:r>
              <a:rPr lang="en-US" sz="1600" b="1" dirty="0" err="1"/>
              <a:t>dibuang</a:t>
            </a:r>
            <a:r>
              <a:rPr lang="en-US" sz="1600" dirty="0"/>
              <a:t> </a:t>
            </a:r>
            <a:r>
              <a:rPr lang="en-US" sz="1600" dirty="0" err="1"/>
              <a:t>jika</a:t>
            </a:r>
            <a:r>
              <a:rPr lang="en-US" sz="1600" dirty="0"/>
              <a:t> </a:t>
            </a:r>
            <a:r>
              <a:rPr lang="en-US" sz="1600" dirty="0" err="1"/>
              <a:t>kualitasnya</a:t>
            </a:r>
            <a:r>
              <a:rPr lang="en-US" sz="1600" dirty="0"/>
              <a:t> </a:t>
            </a:r>
            <a:r>
              <a:rPr lang="en-US" sz="1600" dirty="0" err="1"/>
              <a:t>rendah</a:t>
            </a:r>
            <a:r>
              <a:rPr lang="en-US" sz="1600" dirty="0"/>
              <a:t>, </a:t>
            </a:r>
            <a:r>
              <a:rPr lang="en-US" sz="1600" dirty="0" err="1"/>
              <a:t>tetapi</a:t>
            </a:r>
            <a:r>
              <a:rPr lang="en-US" sz="1600" dirty="0"/>
              <a:t> </a:t>
            </a:r>
            <a:r>
              <a:rPr lang="en-US" sz="1600" dirty="0" err="1"/>
              <a:t>kualitasnya</a:t>
            </a:r>
            <a:r>
              <a:rPr lang="en-US" sz="1600" dirty="0"/>
              <a:t> </a:t>
            </a:r>
            <a:r>
              <a:rPr lang="en-US" sz="1600" dirty="0" err="1"/>
              <a:t>harus</a:t>
            </a:r>
            <a:r>
              <a:rPr lang="en-US" sz="1600" dirty="0"/>
              <a:t> </a:t>
            </a:r>
            <a:r>
              <a:rPr lang="en-US" sz="1600" dirty="0" err="1"/>
              <a:t>dicatat</a:t>
            </a:r>
            <a:r>
              <a:rPr lang="en-US" sz="1600" dirty="0"/>
              <a:t> dan </a:t>
            </a:r>
            <a:r>
              <a:rPr lang="en-US" sz="1600" dirty="0" err="1"/>
              <a:t>dipertimbangkan</a:t>
            </a:r>
            <a:r>
              <a:rPr lang="en-US" sz="1600" dirty="0"/>
              <a:t> </a:t>
            </a:r>
            <a:r>
              <a:rPr lang="en-US" sz="1600" dirty="0" err="1"/>
              <a:t>saat</a:t>
            </a:r>
            <a:r>
              <a:rPr lang="en-US" sz="1600" dirty="0"/>
              <a:t> </a:t>
            </a:r>
            <a:r>
              <a:rPr lang="en-US" sz="1600" dirty="0" err="1"/>
              <a:t>interpretasi</a:t>
            </a:r>
            <a:r>
              <a:rPr lang="en-US" sz="1600" dirty="0"/>
              <a:t> </a:t>
            </a:r>
            <a:r>
              <a:rPr lang="en-US" sz="1600" dirty="0" err="1"/>
              <a:t>hasil</a:t>
            </a:r>
            <a:endParaRPr lang="en-US" sz="1600" dirty="0"/>
          </a:p>
        </p:txBody>
      </p:sp>
      <p:pic>
        <p:nvPicPr>
          <p:cNvPr id="2" name="Google Shape;78;p14" descr="Cover.png">
            <a:extLst>
              <a:ext uri="{FF2B5EF4-FFF2-40B4-BE49-F238E27FC236}">
                <a16:creationId xmlns:a16="http://schemas.microsoft.com/office/drawing/2014/main" id="{6F40262A-951C-027F-05F0-B405B7B96EBE}"/>
              </a:ext>
            </a:extLst>
          </p:cNvPr>
          <p:cNvPicPr preferRelativeResize="0"/>
          <p:nvPr/>
        </p:nvPicPr>
        <p:blipFill rotWithShape="1">
          <a:blip r:embed="rId3">
            <a:alphaModFix/>
          </a:blip>
          <a:srcRect t="63539" b="30242"/>
          <a:stretch/>
        </p:blipFill>
        <p:spPr>
          <a:xfrm>
            <a:off x="0" y="4717085"/>
            <a:ext cx="9140825" cy="426415"/>
          </a:xfrm>
          <a:prstGeom prst="rect">
            <a:avLst/>
          </a:prstGeom>
          <a:noFill/>
          <a:ln>
            <a:noFill/>
          </a:ln>
        </p:spPr>
      </p:pic>
      <p:pic>
        <p:nvPicPr>
          <p:cNvPr id="4" name="Google Shape;77;p14">
            <a:extLst>
              <a:ext uri="{FF2B5EF4-FFF2-40B4-BE49-F238E27FC236}">
                <a16:creationId xmlns:a16="http://schemas.microsoft.com/office/drawing/2014/main" id="{8E4CA501-1207-A480-B451-9F87CC0EA0C3}"/>
              </a:ext>
            </a:extLst>
          </p:cNvPr>
          <p:cNvPicPr preferRelativeResize="0"/>
          <p:nvPr/>
        </p:nvPicPr>
        <p:blipFill>
          <a:blip r:embed="rId4">
            <a:alphaModFix/>
          </a:blip>
          <a:stretch>
            <a:fillRect/>
          </a:stretch>
        </p:blipFill>
        <p:spPr>
          <a:xfrm>
            <a:off x="5876818" y="1"/>
            <a:ext cx="3267180" cy="380143"/>
          </a:xfrm>
          <a:prstGeom prst="rect">
            <a:avLst/>
          </a:prstGeom>
          <a:noFill/>
          <a:ln>
            <a:noFill/>
          </a:ln>
        </p:spPr>
      </p:pic>
    </p:spTree>
    <p:extLst>
      <p:ext uri="{BB962C8B-B14F-4D97-AF65-F5344CB8AC3E}">
        <p14:creationId xmlns:p14="http://schemas.microsoft.com/office/powerpoint/2010/main" val="2273178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199E8-9432-4A79-A414-A63A12FDE507}"/>
              </a:ext>
            </a:extLst>
          </p:cNvPr>
          <p:cNvSpPr>
            <a:spLocks noGrp="1"/>
          </p:cNvSpPr>
          <p:nvPr>
            <p:ph type="title"/>
          </p:nvPr>
        </p:nvSpPr>
        <p:spPr/>
        <p:txBody>
          <a:bodyPr/>
          <a:lstStyle/>
          <a:p>
            <a:r>
              <a:rPr lang="en-US" dirty="0"/>
              <a:t>PENILAIAN KUALITAS LITERATUR</a:t>
            </a:r>
          </a:p>
        </p:txBody>
      </p:sp>
      <p:sp>
        <p:nvSpPr>
          <p:cNvPr id="3" name="Content Placeholder 2">
            <a:extLst>
              <a:ext uri="{FF2B5EF4-FFF2-40B4-BE49-F238E27FC236}">
                <a16:creationId xmlns:a16="http://schemas.microsoft.com/office/drawing/2014/main" id="{1184DD20-8862-4985-A3CD-71D779231D31}"/>
              </a:ext>
            </a:extLst>
          </p:cNvPr>
          <p:cNvSpPr>
            <a:spLocks noGrp="1"/>
          </p:cNvSpPr>
          <p:nvPr>
            <p:ph idx="1"/>
          </p:nvPr>
        </p:nvSpPr>
        <p:spPr/>
        <p:txBody>
          <a:bodyPr/>
          <a:lstStyle/>
          <a:p>
            <a:endParaRPr lang="en-US" sz="1800" b="1" i="0" u="none" strike="noStrike" baseline="0" dirty="0">
              <a:solidFill>
                <a:srgbClr val="000000"/>
              </a:solidFill>
              <a:latin typeface="Times New Roman" panose="02020603050405020304" pitchFamily="18" charset="0"/>
            </a:endParaRPr>
          </a:p>
          <a:p>
            <a:r>
              <a:rPr lang="en-US" sz="1800" b="0" i="0" u="none" strike="noStrike" baseline="0" dirty="0" err="1">
                <a:solidFill>
                  <a:srgbClr val="000000"/>
                </a:solidFill>
                <a:latin typeface="Times New Roman" panose="02020603050405020304" pitchFamily="18" charset="0"/>
              </a:rPr>
              <a:t>Penilaian</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kualitas</a:t>
            </a:r>
            <a:r>
              <a:rPr lang="en-US" sz="1800" b="0" i="0" u="none" strike="noStrike" baseline="0" dirty="0">
                <a:solidFill>
                  <a:srgbClr val="000000"/>
                </a:solidFill>
                <a:latin typeface="Times New Roman" panose="02020603050405020304" pitchFamily="18" charset="0"/>
              </a:rPr>
              <a:t> literature </a:t>
            </a:r>
            <a:r>
              <a:rPr lang="en-US" sz="1800" b="0" i="0" u="none" strike="noStrike" baseline="0" dirty="0" err="1">
                <a:solidFill>
                  <a:srgbClr val="000000"/>
                </a:solidFill>
                <a:latin typeface="Times New Roman" panose="02020603050405020304" pitchFamily="18" charset="0"/>
              </a:rPr>
              <a:t>menggunakan</a:t>
            </a:r>
            <a:r>
              <a:rPr lang="en-US" sz="1800" b="0" i="0" u="none" strike="noStrike" baseline="0" dirty="0">
                <a:solidFill>
                  <a:srgbClr val="000000"/>
                </a:solidFill>
                <a:latin typeface="Times New Roman" panose="02020603050405020304" pitchFamily="18" charset="0"/>
              </a:rPr>
              <a:t> </a:t>
            </a:r>
            <a:r>
              <a:rPr lang="en-US" sz="1800" b="0" i="1" u="none" strike="noStrike" baseline="0" dirty="0">
                <a:solidFill>
                  <a:srgbClr val="000000"/>
                </a:solidFill>
                <a:latin typeface="Times New Roman" panose="02020603050405020304" pitchFamily="18" charset="0"/>
              </a:rPr>
              <a:t>JBI Critical Appraisal </a:t>
            </a:r>
            <a:r>
              <a:rPr lang="en-US" sz="1800" b="0" i="0" u="none" strike="noStrike" baseline="0" dirty="0">
                <a:solidFill>
                  <a:srgbClr val="000000"/>
                </a:solidFill>
                <a:latin typeface="Times New Roman" panose="02020603050405020304" pitchFamily="18" charset="0"/>
              </a:rPr>
              <a:t>(</a:t>
            </a:r>
            <a:r>
              <a:rPr lang="en-US" sz="1800" b="0" i="0" u="none" strike="noStrike" baseline="0" dirty="0" err="1">
                <a:solidFill>
                  <a:srgbClr val="000000"/>
                </a:solidFill>
                <a:latin typeface="Times New Roman" panose="02020603050405020304" pitchFamily="18" charset="0"/>
              </a:rPr>
              <a:t>Penggunaan</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alat</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menyesuauikan</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jenis</a:t>
            </a:r>
            <a:r>
              <a:rPr lang="en-US" sz="1800" b="0" i="0" u="none" strike="noStrike" baseline="0" dirty="0">
                <a:solidFill>
                  <a:srgbClr val="000000"/>
                </a:solidFill>
                <a:latin typeface="Times New Roman" panose="02020603050405020304" pitchFamily="18" charset="0"/>
              </a:rPr>
              <a:t> study yang </a:t>
            </a:r>
            <a:r>
              <a:rPr lang="en-US" sz="1800" b="0" i="0" u="none" strike="noStrike" baseline="0" dirty="0" err="1">
                <a:solidFill>
                  <a:srgbClr val="000000"/>
                </a:solidFill>
                <a:latin typeface="Times New Roman" panose="02020603050405020304" pitchFamily="18" charset="0"/>
              </a:rPr>
              <a:t>digunakan</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Setidaknya</a:t>
            </a:r>
            <a:r>
              <a:rPr lang="en-US" sz="1800" b="0" i="0" u="none" strike="noStrike" baseline="0" dirty="0">
                <a:solidFill>
                  <a:srgbClr val="000000"/>
                </a:solidFill>
                <a:latin typeface="Times New Roman" panose="02020603050405020304" pitchFamily="18" charset="0"/>
              </a:rPr>
              <a:t> literature yang </a:t>
            </a:r>
            <a:r>
              <a:rPr lang="en-US" sz="1800" b="0" i="0" u="none" strike="noStrike" baseline="0" dirty="0" err="1">
                <a:solidFill>
                  <a:srgbClr val="000000"/>
                </a:solidFill>
                <a:latin typeface="Times New Roman" panose="02020603050405020304" pitchFamily="18" charset="0"/>
              </a:rPr>
              <a:t>dapat</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digunakan</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adalah</a:t>
            </a:r>
            <a:r>
              <a:rPr lang="en-US" sz="1800" b="0" i="0" u="none" strike="noStrike" baseline="0" dirty="0">
                <a:solidFill>
                  <a:srgbClr val="000000"/>
                </a:solidFill>
                <a:latin typeface="Times New Roman" panose="02020603050405020304" pitchFamily="18" charset="0"/>
              </a:rPr>
              <a:t> literature yang </a:t>
            </a:r>
            <a:r>
              <a:rPr lang="en-US" sz="1800" b="0" i="0" u="none" strike="noStrike" baseline="0" dirty="0" err="1">
                <a:solidFill>
                  <a:srgbClr val="000000"/>
                </a:solidFill>
                <a:latin typeface="Times New Roman" panose="02020603050405020304" pitchFamily="18" charset="0"/>
              </a:rPr>
              <a:t>memiliki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nilai</a:t>
            </a:r>
            <a:r>
              <a:rPr lang="en-US" sz="1800" b="0" i="0" u="none" strike="noStrike" baseline="0" dirty="0">
                <a:solidFill>
                  <a:srgbClr val="000000"/>
                </a:solidFill>
                <a:latin typeface="Times New Roman" panose="02020603050405020304" pitchFamily="18" charset="0"/>
              </a:rPr>
              <a:t> minimal 50%. </a:t>
            </a:r>
            <a:endParaRPr lang="en-US" sz="1800" b="1"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tool lain </a:t>
            </a:r>
            <a:r>
              <a:rPr lang="en-US" sz="1800" b="1" i="0" u="none" strike="noStrike" baseline="0" dirty="0" err="1">
                <a:solidFill>
                  <a:srgbClr val="000000"/>
                </a:solidFill>
                <a:latin typeface="Times New Roman" panose="02020603050405020304" pitchFamily="18" charset="0"/>
              </a:rPr>
              <a:t>dapat</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dilihat</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diwebsite</a:t>
            </a:r>
            <a:r>
              <a:rPr lang="en-US" sz="1800" b="1" i="0" u="none" strike="noStrike" baseline="0" dirty="0">
                <a:solidFill>
                  <a:srgbClr val="000000"/>
                </a:solidFill>
                <a:latin typeface="Times New Roman" panose="02020603050405020304" pitchFamily="18" charset="0"/>
              </a:rPr>
              <a:t>: https://jbi.global/critical-appraisal-tools </a:t>
            </a:r>
            <a:endParaRPr lang="en-US" dirty="0"/>
          </a:p>
        </p:txBody>
      </p:sp>
    </p:spTree>
    <p:extLst>
      <p:ext uri="{BB962C8B-B14F-4D97-AF65-F5344CB8AC3E}">
        <p14:creationId xmlns:p14="http://schemas.microsoft.com/office/powerpoint/2010/main" val="3275555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4D7B-EC55-410E-89E7-2AED782BBCD7}"/>
              </a:ext>
            </a:extLst>
          </p:cNvPr>
          <p:cNvSpPr>
            <a:spLocks noGrp="1"/>
          </p:cNvSpPr>
          <p:nvPr>
            <p:ph type="title"/>
          </p:nvPr>
        </p:nvSpPr>
        <p:spPr>
          <a:xfrm>
            <a:off x="152400" y="135247"/>
            <a:ext cx="8382002" cy="232171"/>
          </a:xfrm>
        </p:spPr>
        <p:txBody>
          <a:bodyPr>
            <a:noAutofit/>
          </a:bodyPr>
          <a:lstStyle/>
          <a:p>
            <a:r>
              <a:rPr lang="en-US" sz="1800" b="1" i="0" u="none" strike="noStrike" baseline="0" dirty="0">
                <a:solidFill>
                  <a:srgbClr val="000000"/>
                </a:solidFill>
                <a:latin typeface="Times New Roman" panose="02020603050405020304" pitchFamily="18" charset="0"/>
              </a:rPr>
              <a:t>Lampiran </a:t>
            </a:r>
            <a:r>
              <a:rPr lang="en-US" sz="1800" b="1" i="1" u="none" strike="noStrike" baseline="0" dirty="0">
                <a:solidFill>
                  <a:srgbClr val="000000"/>
                </a:solidFill>
                <a:latin typeface="Times New Roman" panose="02020603050405020304" pitchFamily="18" charset="0"/>
              </a:rPr>
              <a:t>tool critical appraisal</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penelitian</a:t>
            </a:r>
            <a:r>
              <a:rPr lang="en-US" sz="1800" b="1" i="0" u="none" strike="noStrike" baseline="0" dirty="0">
                <a:solidFill>
                  <a:srgbClr val="000000"/>
                </a:solidFill>
                <a:latin typeface="Times New Roman" panose="02020603050405020304" pitchFamily="18" charset="0"/>
              </a:rPr>
              <a:t> </a:t>
            </a:r>
            <a:r>
              <a:rPr lang="en-US" sz="1800" b="1" i="1" u="none" strike="noStrike" baseline="0" dirty="0">
                <a:solidFill>
                  <a:srgbClr val="000000"/>
                </a:solidFill>
                <a:latin typeface="Times New Roman" panose="02020603050405020304" pitchFamily="18" charset="0"/>
              </a:rPr>
              <a:t>cross sectional </a:t>
            </a:r>
            <a:endParaRPr lang="en-US" b="1" i="1" dirty="0"/>
          </a:p>
        </p:txBody>
      </p:sp>
      <p:graphicFrame>
        <p:nvGraphicFramePr>
          <p:cNvPr id="6" name="Table 6">
            <a:extLst>
              <a:ext uri="{FF2B5EF4-FFF2-40B4-BE49-F238E27FC236}">
                <a16:creationId xmlns:a16="http://schemas.microsoft.com/office/drawing/2014/main" id="{0F4CAF98-7CCA-46DB-931D-742FC388E1E7}"/>
              </a:ext>
            </a:extLst>
          </p:cNvPr>
          <p:cNvGraphicFramePr>
            <a:graphicFrameLocks noGrp="1"/>
          </p:cNvGraphicFramePr>
          <p:nvPr>
            <p:ph idx="1"/>
          </p:nvPr>
        </p:nvGraphicFramePr>
        <p:xfrm>
          <a:off x="228600" y="438150"/>
          <a:ext cx="8763001" cy="4766383"/>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168021969"/>
                    </a:ext>
                  </a:extLst>
                </a:gridCol>
                <a:gridCol w="457200">
                  <a:extLst>
                    <a:ext uri="{9D8B030D-6E8A-4147-A177-3AD203B41FA5}">
                      <a16:colId xmlns:a16="http://schemas.microsoft.com/office/drawing/2014/main" val="1606712672"/>
                    </a:ext>
                  </a:extLst>
                </a:gridCol>
                <a:gridCol w="685800">
                  <a:extLst>
                    <a:ext uri="{9D8B030D-6E8A-4147-A177-3AD203B41FA5}">
                      <a16:colId xmlns:a16="http://schemas.microsoft.com/office/drawing/2014/main" val="822008501"/>
                    </a:ext>
                  </a:extLst>
                </a:gridCol>
                <a:gridCol w="1371600">
                  <a:extLst>
                    <a:ext uri="{9D8B030D-6E8A-4147-A177-3AD203B41FA5}">
                      <a16:colId xmlns:a16="http://schemas.microsoft.com/office/drawing/2014/main" val="2231646907"/>
                    </a:ext>
                  </a:extLst>
                </a:gridCol>
                <a:gridCol w="1295401">
                  <a:extLst>
                    <a:ext uri="{9D8B030D-6E8A-4147-A177-3AD203B41FA5}">
                      <a16:colId xmlns:a16="http://schemas.microsoft.com/office/drawing/2014/main" val="401074029"/>
                    </a:ext>
                  </a:extLst>
                </a:gridCol>
              </a:tblGrid>
              <a:tr h="414239">
                <a:tc rowSpan="2">
                  <a:txBody>
                    <a:bodyPr/>
                    <a:lstStyle/>
                    <a:p>
                      <a:pPr algn="ctr"/>
                      <a:r>
                        <a:rPr lang="en-US" dirty="0" err="1"/>
                        <a:t>Pertanyaan</a:t>
                      </a:r>
                      <a:endParaRPr lang="en-US" dirty="0"/>
                    </a:p>
                  </a:txBody>
                  <a:tcPr/>
                </a:tc>
                <a:tc gridSpan="4">
                  <a:txBody>
                    <a:bodyPr/>
                    <a:lstStyle/>
                    <a:p>
                      <a:pPr algn="ctr"/>
                      <a:r>
                        <a:rPr lang="en-US" dirty="0" err="1"/>
                        <a:t>Jawaban</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59495440"/>
                  </a:ext>
                </a:extLst>
              </a:tr>
              <a:tr h="414239">
                <a:tc vMerge="1">
                  <a:txBody>
                    <a:bodyPr/>
                    <a:lstStyle/>
                    <a:p>
                      <a:endParaRPr lang="en-US" dirty="0"/>
                    </a:p>
                  </a:txBody>
                  <a:tcPr/>
                </a:tc>
                <a:tc>
                  <a:txBody>
                    <a:bodyPr/>
                    <a:lstStyle/>
                    <a:p>
                      <a:pPr algn="ctr"/>
                      <a:r>
                        <a:rPr lang="en-US" dirty="0" err="1"/>
                        <a:t>Ya</a:t>
                      </a:r>
                      <a:endParaRPr lang="en-US" dirty="0"/>
                    </a:p>
                  </a:txBody>
                  <a:tcPr/>
                </a:tc>
                <a:tc>
                  <a:txBody>
                    <a:bodyPr/>
                    <a:lstStyle/>
                    <a:p>
                      <a:pPr algn="ctr"/>
                      <a:r>
                        <a:rPr lang="en-US" dirty="0" err="1"/>
                        <a:t>Tidak</a:t>
                      </a:r>
                      <a:endParaRPr lang="en-US" dirty="0"/>
                    </a:p>
                  </a:txBody>
                  <a:tcPr/>
                </a:tc>
                <a:tc>
                  <a:txBody>
                    <a:bodyPr/>
                    <a:lstStyle/>
                    <a:p>
                      <a:pPr algn="ctr"/>
                      <a:r>
                        <a:rPr lang="en-US" dirty="0" err="1"/>
                        <a:t>Tidak</a:t>
                      </a:r>
                      <a:r>
                        <a:rPr lang="en-US" dirty="0"/>
                        <a:t> </a:t>
                      </a:r>
                      <a:r>
                        <a:rPr lang="en-US" dirty="0" err="1"/>
                        <a:t>Jelas</a:t>
                      </a:r>
                      <a:endParaRPr lang="en-US" dirty="0"/>
                    </a:p>
                  </a:txBody>
                  <a:tcPr/>
                </a:tc>
                <a:tc>
                  <a:txBody>
                    <a:bodyPr/>
                    <a:lstStyle/>
                    <a:p>
                      <a:pPr algn="ctr"/>
                      <a:r>
                        <a:rPr lang="en-US" dirty="0" err="1"/>
                        <a:t>Tidak</a:t>
                      </a:r>
                      <a:r>
                        <a:rPr lang="en-US" dirty="0"/>
                        <a:t> Ada</a:t>
                      </a:r>
                    </a:p>
                  </a:txBody>
                  <a:tcPr/>
                </a:tc>
                <a:extLst>
                  <a:ext uri="{0D108BD9-81ED-4DB2-BD59-A6C34878D82A}">
                    <a16:rowId xmlns:a16="http://schemas.microsoft.com/office/drawing/2014/main" val="1609752646"/>
                  </a:ext>
                </a:extLst>
              </a:tr>
              <a:tr h="3937905">
                <a:tc>
                  <a:txBody>
                    <a:bodyPr/>
                    <a:lstStyle/>
                    <a:p>
                      <a:r>
                        <a:rPr lang="sv-SE" sz="1400" b="0" i="0" u="none" strike="noStrike" baseline="0" dirty="0">
                          <a:solidFill>
                            <a:srgbClr val="000000"/>
                          </a:solidFill>
                          <a:latin typeface="Times New Roman" panose="02020603050405020304" pitchFamily="18" charset="0"/>
                        </a:rPr>
                        <a:t>1</a:t>
                      </a:r>
                      <a:r>
                        <a:rPr lang="sv-SE" sz="1600" b="0" i="0" u="none" strike="noStrike" baseline="0" dirty="0">
                          <a:solidFill>
                            <a:srgbClr val="000000"/>
                          </a:solidFill>
                          <a:latin typeface="Times New Roman" panose="02020603050405020304" pitchFamily="18" charset="0"/>
                        </a:rPr>
                        <a:t>. Apakah terdapat kriteria inklusi pada artikel tersebut? </a:t>
                      </a:r>
                    </a:p>
                    <a:p>
                      <a:r>
                        <a:rPr lang="en-US" sz="1600" b="0" i="0" u="none" strike="noStrike" baseline="0" dirty="0">
                          <a:solidFill>
                            <a:srgbClr val="000000"/>
                          </a:solidFill>
                          <a:latin typeface="Times New Roman" panose="02020603050405020304" pitchFamily="18" charset="0"/>
                        </a:rPr>
                        <a:t>2  </a:t>
                      </a:r>
                      <a:r>
                        <a:rPr lang="en-US" sz="1600" b="0" i="0" u="none" strike="noStrike" baseline="0" dirty="0" err="1">
                          <a:solidFill>
                            <a:srgbClr val="000000"/>
                          </a:solidFill>
                          <a:latin typeface="Times New Roman" panose="02020603050405020304" pitchFamily="18" charset="0"/>
                        </a:rPr>
                        <a:t>Apakah</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pengaturan</a:t>
                      </a:r>
                      <a:r>
                        <a:rPr lang="en-US" sz="1600" b="0" i="0" u="none" strike="noStrike" baseline="0" dirty="0">
                          <a:solidFill>
                            <a:srgbClr val="000000"/>
                          </a:solidFill>
                          <a:latin typeface="Times New Roman" panose="02020603050405020304" pitchFamily="18" charset="0"/>
                        </a:rPr>
                        <a:t> dan </a:t>
                      </a:r>
                      <a:r>
                        <a:rPr lang="en-US" sz="1600" b="0" i="0" u="none" strike="noStrike" baseline="0" dirty="0" err="1">
                          <a:solidFill>
                            <a:srgbClr val="000000"/>
                          </a:solidFill>
                          <a:latin typeface="Times New Roman" panose="02020603050405020304" pitchFamily="18" charset="0"/>
                        </a:rPr>
                        <a:t>pemilihan</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responden</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dijelaskan</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secara</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detil</a:t>
                      </a:r>
                      <a:r>
                        <a:rPr lang="en-US" sz="1600" b="0" i="0" u="none" strike="noStrike" baseline="0" dirty="0">
                          <a:solidFill>
                            <a:srgbClr val="000000"/>
                          </a:solidFill>
                          <a:latin typeface="Times New Roman" panose="02020603050405020304" pitchFamily="18" charset="0"/>
                        </a:rPr>
                        <a:t>? 	</a:t>
                      </a:r>
                    </a:p>
                    <a:p>
                      <a:r>
                        <a:rPr lang="en-US" sz="1600" b="0" i="0" u="none" strike="noStrike" baseline="0" dirty="0">
                          <a:solidFill>
                            <a:srgbClr val="000000"/>
                          </a:solidFill>
                          <a:latin typeface="Times New Roman" panose="02020603050405020304" pitchFamily="18" charset="0"/>
                        </a:rPr>
                        <a:t>3. </a:t>
                      </a:r>
                      <a:r>
                        <a:rPr lang="en-US" sz="1600" b="0" i="0" u="none" strike="noStrike" baseline="0" dirty="0" err="1">
                          <a:solidFill>
                            <a:srgbClr val="000000"/>
                          </a:solidFill>
                          <a:latin typeface="Times New Roman" panose="02020603050405020304" pitchFamily="18" charset="0"/>
                        </a:rPr>
                        <a:t>Apakah</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terdapat</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penjelasan</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cara</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melakukan</a:t>
                      </a:r>
                      <a:r>
                        <a:rPr lang="en-US" sz="1600" b="0" i="0" u="none" strike="noStrike" baseline="0" dirty="0">
                          <a:solidFill>
                            <a:srgbClr val="000000"/>
                          </a:solidFill>
                          <a:latin typeface="Times New Roman" panose="02020603050405020304" pitchFamily="18" charset="0"/>
                        </a:rPr>
                        <a:t> uji </a:t>
                      </a:r>
                      <a:r>
                        <a:rPr lang="en-US" sz="1600" b="0" i="0" u="none" strike="noStrike" baseline="0" dirty="0" err="1">
                          <a:solidFill>
                            <a:srgbClr val="000000"/>
                          </a:solidFill>
                          <a:latin typeface="Times New Roman" panose="02020603050405020304" pitchFamily="18" charset="0"/>
                        </a:rPr>
                        <a:t>validitas</a:t>
                      </a:r>
                      <a:r>
                        <a:rPr lang="en-US" sz="1600" b="0" i="0" u="none" strike="noStrike" baseline="0" dirty="0">
                          <a:solidFill>
                            <a:srgbClr val="000000"/>
                          </a:solidFill>
                          <a:latin typeface="Times New Roman" panose="02020603050405020304" pitchFamily="18" charset="0"/>
                        </a:rPr>
                        <a:t> dan </a:t>
                      </a:r>
                      <a:r>
                        <a:rPr lang="en-US" sz="1600" b="0" i="0" u="none" strike="noStrike" baseline="0" dirty="0" err="1">
                          <a:solidFill>
                            <a:srgbClr val="000000"/>
                          </a:solidFill>
                          <a:latin typeface="Times New Roman" panose="02020603050405020304" pitchFamily="18" charset="0"/>
                        </a:rPr>
                        <a:t>reliablitas</a:t>
                      </a:r>
                      <a:r>
                        <a:rPr lang="en-US" sz="1600" b="0" i="0" u="none" strike="noStrike" baseline="0" dirty="0">
                          <a:solidFill>
                            <a:srgbClr val="000000"/>
                          </a:solidFill>
                          <a:latin typeface="Times New Roman" panose="02020603050405020304" pitchFamily="18" charset="0"/>
                        </a:rPr>
                        <a:t>? 	</a:t>
                      </a:r>
                    </a:p>
                    <a:p>
                      <a:r>
                        <a:rPr lang="pt-BR" sz="1600" b="0" i="0" u="none" strike="noStrike" baseline="0" dirty="0">
                          <a:solidFill>
                            <a:srgbClr val="000000"/>
                          </a:solidFill>
                          <a:latin typeface="Times New Roman" panose="02020603050405020304" pitchFamily="18" charset="0"/>
                        </a:rPr>
                        <a:t>4 . Apakah penentuan kriteria dalam uji validitas reliabilitas? 	</a:t>
                      </a:r>
                    </a:p>
                    <a:p>
                      <a:r>
                        <a:rPr lang="en-US" sz="1600" b="0" i="0" u="none" strike="noStrike" baseline="0" dirty="0">
                          <a:solidFill>
                            <a:srgbClr val="000000"/>
                          </a:solidFill>
                          <a:latin typeface="Times New Roman" panose="02020603050405020304" pitchFamily="18" charset="0"/>
                        </a:rPr>
                        <a:t>5 . </a:t>
                      </a:r>
                      <a:r>
                        <a:rPr lang="en-US" sz="1600" b="0" i="0" u="none" strike="noStrike" baseline="0" dirty="0" err="1">
                          <a:solidFill>
                            <a:srgbClr val="000000"/>
                          </a:solidFill>
                          <a:latin typeface="Times New Roman" panose="02020603050405020304" pitchFamily="18" charset="0"/>
                        </a:rPr>
                        <a:t>Apakah</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terdapat</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penjelasan</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tentang</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faktor</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atau</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variabel</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pengganggu</a:t>
                      </a:r>
                      <a:r>
                        <a:rPr lang="en-US" sz="1600" b="0" i="0" u="none" strike="noStrike" baseline="0" dirty="0">
                          <a:solidFill>
                            <a:srgbClr val="000000"/>
                          </a:solidFill>
                          <a:latin typeface="Times New Roman" panose="02020603050405020304" pitchFamily="18" charset="0"/>
                        </a:rPr>
                        <a:t>? 	</a:t>
                      </a:r>
                    </a:p>
                    <a:p>
                      <a:r>
                        <a:rPr lang="en-US" sz="1600" b="0" i="0" u="none" strike="noStrike" baseline="0" dirty="0">
                          <a:solidFill>
                            <a:srgbClr val="000000"/>
                          </a:solidFill>
                          <a:latin typeface="Times New Roman" panose="02020603050405020304" pitchFamily="18" charset="0"/>
                        </a:rPr>
                        <a:t>6 . </a:t>
                      </a:r>
                      <a:r>
                        <a:rPr lang="en-US" sz="1600" b="0" i="0" u="none" strike="noStrike" baseline="0" dirty="0" err="1">
                          <a:solidFill>
                            <a:srgbClr val="000000"/>
                          </a:solidFill>
                          <a:latin typeface="Times New Roman" panose="02020603050405020304" pitchFamily="18" charset="0"/>
                        </a:rPr>
                        <a:t>Apakah</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tedapat</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penjelasan</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tentang</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cara</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mengatasi</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faktor</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atau</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variabel</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pengganggu</a:t>
                      </a:r>
                      <a:r>
                        <a:rPr lang="en-US" sz="1600" b="0" i="0" u="none" strike="noStrike" baseline="0" dirty="0">
                          <a:solidFill>
                            <a:srgbClr val="000000"/>
                          </a:solidFill>
                          <a:latin typeface="Times New Roman" panose="02020603050405020304" pitchFamily="18" charset="0"/>
                        </a:rPr>
                        <a:t>? 	</a:t>
                      </a:r>
                    </a:p>
                    <a:p>
                      <a:r>
                        <a:rPr lang="en-US" sz="1600" b="0" i="0" u="none" strike="noStrike" baseline="0" dirty="0">
                          <a:solidFill>
                            <a:srgbClr val="000000"/>
                          </a:solidFill>
                          <a:latin typeface="Times New Roman" panose="02020603050405020304" pitchFamily="18" charset="0"/>
                        </a:rPr>
                        <a:t>7 . </a:t>
                      </a:r>
                      <a:r>
                        <a:rPr lang="en-US" sz="1600" b="0" i="0" u="none" strike="noStrike" baseline="0" dirty="0" err="1">
                          <a:solidFill>
                            <a:srgbClr val="000000"/>
                          </a:solidFill>
                          <a:latin typeface="Times New Roman" panose="02020603050405020304" pitchFamily="18" charset="0"/>
                        </a:rPr>
                        <a:t>Apakah</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hasil</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diukur</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dengan</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cara</a:t>
                      </a:r>
                      <a:r>
                        <a:rPr lang="en-US" sz="1600" b="0" i="0" u="none" strike="noStrike" baseline="0" dirty="0">
                          <a:solidFill>
                            <a:srgbClr val="000000"/>
                          </a:solidFill>
                          <a:latin typeface="Times New Roman" panose="02020603050405020304" pitchFamily="18" charset="0"/>
                        </a:rPr>
                        <a:t> yang valid dan </a:t>
                      </a:r>
                      <a:r>
                        <a:rPr lang="en-US" sz="1600" b="0" i="0" u="none" strike="noStrike" baseline="0" dirty="0" err="1">
                          <a:solidFill>
                            <a:srgbClr val="000000"/>
                          </a:solidFill>
                          <a:latin typeface="Times New Roman" panose="02020603050405020304" pitchFamily="18" charset="0"/>
                        </a:rPr>
                        <a:t>dapat</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diandalkan</a:t>
                      </a:r>
                      <a:r>
                        <a:rPr lang="en-US" sz="1600" b="0" i="0" u="none" strike="noStrike" baseline="0" dirty="0">
                          <a:solidFill>
                            <a:srgbClr val="000000"/>
                          </a:solidFill>
                          <a:latin typeface="Times New Roman" panose="02020603050405020304" pitchFamily="18" charset="0"/>
                        </a:rPr>
                        <a:t> 	</a:t>
                      </a:r>
                    </a:p>
                    <a:p>
                      <a:r>
                        <a:rPr lang="en-US" sz="1600" b="0" i="0" u="none" strike="noStrike" baseline="0" dirty="0">
                          <a:solidFill>
                            <a:srgbClr val="000000"/>
                          </a:solidFill>
                          <a:latin typeface="Times New Roman" panose="02020603050405020304" pitchFamily="18" charset="0"/>
                        </a:rPr>
                        <a:t>8 . </a:t>
                      </a:r>
                      <a:r>
                        <a:rPr lang="en-US" sz="1600" b="0" i="0" u="none" strike="noStrike" baseline="0" dirty="0" err="1">
                          <a:solidFill>
                            <a:srgbClr val="000000"/>
                          </a:solidFill>
                          <a:latin typeface="Times New Roman" panose="02020603050405020304" pitchFamily="18" charset="0"/>
                        </a:rPr>
                        <a:t>Apakah</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terdapat</a:t>
                      </a:r>
                      <a:r>
                        <a:rPr lang="en-US" sz="1600" b="0" i="0" u="none" strike="noStrike" baseline="0" dirty="0">
                          <a:solidFill>
                            <a:srgbClr val="000000"/>
                          </a:solidFill>
                          <a:latin typeface="Times New Roman" panose="02020603050405020304" pitchFamily="18" charset="0"/>
                        </a:rPr>
                        <a:t> </a:t>
                      </a:r>
                      <a:r>
                        <a:rPr lang="en-US" sz="1600" b="0" i="0" u="none" strike="noStrike" baseline="0" dirty="0" err="1">
                          <a:solidFill>
                            <a:srgbClr val="000000"/>
                          </a:solidFill>
                          <a:latin typeface="Times New Roman" panose="02020603050405020304" pitchFamily="18" charset="0"/>
                        </a:rPr>
                        <a:t>penjelasan</a:t>
                      </a:r>
                      <a:r>
                        <a:rPr lang="en-US" sz="1600" b="0" i="0" u="none" strike="noStrike" baseline="0" dirty="0">
                          <a:solidFill>
                            <a:srgbClr val="000000"/>
                          </a:solidFill>
                          <a:latin typeface="Times New Roman" panose="02020603050405020304" pitchFamily="18" charset="0"/>
                        </a:rPr>
                        <a:t> uji </a:t>
                      </a:r>
                      <a:r>
                        <a:rPr lang="en-US" sz="1600" b="0" i="0" u="none" strike="noStrike" baseline="0" dirty="0" err="1">
                          <a:solidFill>
                            <a:srgbClr val="000000"/>
                          </a:solidFill>
                          <a:latin typeface="Times New Roman" panose="02020603050405020304" pitchFamily="18" charset="0"/>
                        </a:rPr>
                        <a:t>statistik</a:t>
                      </a:r>
                      <a:r>
                        <a:rPr lang="en-US" sz="1600" b="0" i="0" u="none" strike="noStrike" baseline="0" dirty="0">
                          <a:solidFill>
                            <a:srgbClr val="000000"/>
                          </a:solidFill>
                          <a:latin typeface="Times New Roman" panose="02020603050405020304" pitchFamily="18" charset="0"/>
                        </a:rPr>
                        <a:t> yang </a:t>
                      </a:r>
                      <a:r>
                        <a:rPr lang="en-US" sz="1600" b="0" i="0" u="none" strike="noStrike" baseline="0" dirty="0" err="1">
                          <a:solidFill>
                            <a:srgbClr val="000000"/>
                          </a:solidFill>
                          <a:latin typeface="Times New Roman" panose="02020603050405020304" pitchFamily="18" charset="0"/>
                        </a:rPr>
                        <a:t>digunakan</a:t>
                      </a:r>
                      <a:r>
                        <a:rPr lang="en-US" sz="1600" b="0" i="0" u="none" strike="noStrike" baseline="0" dirty="0">
                          <a:solidFill>
                            <a:srgbClr val="000000"/>
                          </a:solidFill>
                          <a:latin typeface="Times New Roman" panose="02020603050405020304" pitchFamily="18" charset="0"/>
                        </a:rPr>
                        <a:t> dan </a:t>
                      </a:r>
                      <a:r>
                        <a:rPr lang="en-US" sz="1600" b="0" i="0" u="none" strike="noStrike" baseline="0" dirty="0" err="1">
                          <a:solidFill>
                            <a:srgbClr val="000000"/>
                          </a:solidFill>
                          <a:latin typeface="Times New Roman" panose="02020603050405020304" pitchFamily="18" charset="0"/>
                        </a:rPr>
                        <a:t>sesuai</a:t>
                      </a:r>
                      <a:r>
                        <a:rPr lang="en-US" sz="1600" b="0" i="0" u="none" strike="noStrike" baseline="0" dirty="0">
                          <a:solidFill>
                            <a:srgbClr val="000000"/>
                          </a:solidFill>
                          <a:latin typeface="Times New Roman" panose="02020603050405020304" pitchFamily="18" charset="0"/>
                        </a:rPr>
                        <a:t>? </a:t>
                      </a:r>
                      <a:r>
                        <a:rPr lang="en-US" sz="1400" b="0" i="0" u="none" strike="noStrike" baseline="0" dirty="0">
                          <a:solidFill>
                            <a:srgbClr val="000000"/>
                          </a:solidFill>
                          <a:latin typeface="Times New Roman" panose="02020603050405020304" pitchFamily="18" charset="0"/>
                        </a:rPr>
                        <a:t>	</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4034462"/>
                  </a:ext>
                </a:extLst>
              </a:tr>
            </a:tbl>
          </a:graphicData>
        </a:graphic>
      </p:graphicFrame>
    </p:spTree>
    <p:extLst>
      <p:ext uri="{BB962C8B-B14F-4D97-AF65-F5344CB8AC3E}">
        <p14:creationId xmlns:p14="http://schemas.microsoft.com/office/powerpoint/2010/main" val="4135592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152F8710-DA7A-58C1-0087-8A96FADD29EC}"/>
            </a:ext>
          </a:extLst>
        </p:cNvPr>
        <p:cNvGrpSpPr/>
        <p:nvPr/>
      </p:nvGrpSpPr>
      <p:grpSpPr>
        <a:xfrm>
          <a:off x="0" y="0"/>
          <a:ext cx="0" cy="0"/>
          <a:chOff x="0" y="0"/>
          <a:chExt cx="0" cy="0"/>
        </a:xfrm>
      </p:grpSpPr>
      <p:sp>
        <p:nvSpPr>
          <p:cNvPr id="83" name="Google Shape;83;p15">
            <a:extLst>
              <a:ext uri="{FF2B5EF4-FFF2-40B4-BE49-F238E27FC236}">
                <a16:creationId xmlns:a16="http://schemas.microsoft.com/office/drawing/2014/main" id="{4EE058FA-E534-1D96-8E4C-9B57F3359D21}"/>
              </a:ext>
            </a:extLst>
          </p:cNvPr>
          <p:cNvSpPr txBox="1">
            <a:spLocks noGrp="1"/>
          </p:cNvSpPr>
          <p:nvPr>
            <p:ph type="title"/>
          </p:nvPr>
        </p:nvSpPr>
        <p:spPr>
          <a:xfrm>
            <a:off x="97605" y="282747"/>
            <a:ext cx="7916238" cy="598717"/>
          </a:xfrm>
          <a:prstGeom prst="rect">
            <a:avLst/>
          </a:prstGeom>
        </p:spPr>
        <p:txBody>
          <a:bodyPr spcFirstLastPara="1" wrap="square" lIns="91425" tIns="91425" rIns="91425" bIns="91425" anchor="t" anchorCtr="0">
            <a:normAutofit fontScale="90000"/>
          </a:bodyPr>
          <a:lstStyle/>
          <a:p>
            <a:pPr lvl="0" algn="ctr"/>
            <a:r>
              <a:rPr lang="en-US" dirty="0"/>
              <a:t>Langkah 7. </a:t>
            </a:r>
            <a:r>
              <a:rPr lang="en-US" dirty="0" err="1"/>
              <a:t>Ekstraksi</a:t>
            </a:r>
            <a:r>
              <a:rPr lang="en-US" dirty="0"/>
              <a:t> data</a:t>
            </a:r>
            <a:endParaRPr dirty="0"/>
          </a:p>
        </p:txBody>
      </p:sp>
      <p:sp>
        <p:nvSpPr>
          <p:cNvPr id="84" name="Google Shape;84;p15">
            <a:extLst>
              <a:ext uri="{FF2B5EF4-FFF2-40B4-BE49-F238E27FC236}">
                <a16:creationId xmlns:a16="http://schemas.microsoft.com/office/drawing/2014/main" id="{128D6A93-F195-9FCE-5BD0-E7ACB9098228}"/>
              </a:ext>
            </a:extLst>
          </p:cNvPr>
          <p:cNvSpPr txBox="1">
            <a:spLocks noGrp="1"/>
          </p:cNvSpPr>
          <p:nvPr>
            <p:ph type="body" idx="1"/>
          </p:nvPr>
        </p:nvSpPr>
        <p:spPr>
          <a:xfrm>
            <a:off x="246580" y="842481"/>
            <a:ext cx="8753582" cy="4068566"/>
          </a:xfrm>
          <a:prstGeom prst="rect">
            <a:avLst/>
          </a:prstGeom>
        </p:spPr>
        <p:txBody>
          <a:bodyPr spcFirstLastPara="1" wrap="square" lIns="91425" tIns="91425" rIns="91425" bIns="91425" anchor="t" anchorCtr="0">
            <a:noAutofit/>
          </a:bodyPr>
          <a:lstStyle/>
          <a:p>
            <a:r>
              <a:rPr lang="en-US" sz="1400" dirty="0"/>
              <a:t>Data </a:t>
            </a:r>
            <a:r>
              <a:rPr lang="en-US" sz="1400" dirty="0" err="1"/>
              <a:t>dari</a:t>
            </a:r>
            <a:r>
              <a:rPr lang="en-US" sz="1400" dirty="0"/>
              <a:t> </a:t>
            </a:r>
            <a:r>
              <a:rPr lang="en-US" sz="1400" dirty="0" err="1"/>
              <a:t>artikel</a:t>
            </a:r>
            <a:r>
              <a:rPr lang="en-US" sz="1400" dirty="0"/>
              <a:t> yang lolos </a:t>
            </a:r>
            <a:r>
              <a:rPr lang="en-US" sz="1400" dirty="0" err="1"/>
              <a:t>kemudian</a:t>
            </a:r>
            <a:r>
              <a:rPr lang="en-US" sz="1400" dirty="0"/>
              <a:t> </a:t>
            </a:r>
            <a:r>
              <a:rPr lang="en-US" sz="1400" dirty="0" err="1"/>
              <a:t>diekstrak</a:t>
            </a:r>
            <a:r>
              <a:rPr lang="en-US" sz="1400" dirty="0"/>
              <a:t> </a:t>
            </a:r>
            <a:r>
              <a:rPr lang="en-US" sz="1400" dirty="0" err="1"/>
              <a:t>memakai</a:t>
            </a:r>
            <a:r>
              <a:rPr lang="en-US" sz="1400" dirty="0"/>
              <a:t> </a:t>
            </a:r>
            <a:r>
              <a:rPr lang="en-US" sz="1400" b="1" dirty="0" err="1"/>
              <a:t>formulir</a:t>
            </a:r>
            <a:r>
              <a:rPr lang="en-US" sz="1400" b="1" dirty="0"/>
              <a:t> </a:t>
            </a:r>
            <a:r>
              <a:rPr lang="en-US" sz="1400" b="1" dirty="0" err="1"/>
              <a:t>terstruktur</a:t>
            </a:r>
            <a:r>
              <a:rPr lang="en-US" sz="1400" dirty="0"/>
              <a:t>. Cochrane </a:t>
            </a:r>
            <a:r>
              <a:rPr lang="en-US" sz="1400" dirty="0" err="1"/>
              <a:t>menekankan</a:t>
            </a:r>
            <a:r>
              <a:rPr lang="en-US" sz="1400" dirty="0"/>
              <a:t> </a:t>
            </a:r>
            <a:r>
              <a:rPr lang="en-US" sz="1400" dirty="0" err="1"/>
              <a:t>bahwa</a:t>
            </a:r>
            <a:r>
              <a:rPr lang="en-US" sz="1400" dirty="0"/>
              <a:t> </a:t>
            </a:r>
            <a:r>
              <a:rPr lang="en-US" sz="1400" dirty="0" err="1"/>
              <a:t>pengumpulan</a:t>
            </a:r>
            <a:r>
              <a:rPr lang="en-US" sz="1400" dirty="0"/>
              <a:t> data </a:t>
            </a:r>
            <a:r>
              <a:rPr lang="en-US" sz="1400" dirty="0" err="1"/>
              <a:t>harus</a:t>
            </a:r>
            <a:r>
              <a:rPr lang="en-US" sz="1400" dirty="0"/>
              <a:t> </a:t>
            </a:r>
            <a:r>
              <a:rPr lang="en-US" sz="1400" dirty="0" err="1"/>
              <a:t>akurat</a:t>
            </a:r>
            <a:r>
              <a:rPr lang="en-US" sz="1400" dirty="0"/>
              <a:t>, </a:t>
            </a:r>
            <a:r>
              <a:rPr lang="en-US" sz="1400" dirty="0" err="1"/>
              <a:t>lengkap</a:t>
            </a:r>
            <a:r>
              <a:rPr lang="en-US" sz="1400" dirty="0"/>
              <a:t>, </a:t>
            </a:r>
            <a:r>
              <a:rPr lang="en-US" sz="1400" dirty="0" err="1"/>
              <a:t>dapat</a:t>
            </a:r>
            <a:r>
              <a:rPr lang="en-US" sz="1400" dirty="0"/>
              <a:t> </a:t>
            </a:r>
            <a:r>
              <a:rPr lang="en-US" sz="1400" dirty="0" err="1"/>
              <a:t>diakses</a:t>
            </a:r>
            <a:r>
              <a:rPr lang="en-US" sz="1400" dirty="0"/>
              <a:t> </a:t>
            </a:r>
            <a:r>
              <a:rPr lang="en-US" sz="1400" dirty="0" err="1"/>
              <a:t>untuk</a:t>
            </a:r>
            <a:r>
              <a:rPr lang="en-US" sz="1400" dirty="0"/>
              <a:t> </a:t>
            </a:r>
            <a:r>
              <a:rPr lang="en-US" sz="1400" dirty="0" err="1"/>
              <a:t>pembaruan</a:t>
            </a:r>
            <a:r>
              <a:rPr lang="en-US" sz="1400" dirty="0"/>
              <a:t> review, dan </a:t>
            </a:r>
            <a:r>
              <a:rPr lang="en-US" sz="1400" dirty="0" err="1"/>
              <a:t>metodenya</a:t>
            </a:r>
            <a:r>
              <a:rPr lang="en-US" sz="1400" dirty="0"/>
              <a:t> </a:t>
            </a:r>
            <a:r>
              <a:rPr lang="en-US" sz="1400" dirty="0" err="1"/>
              <a:t>harus</a:t>
            </a:r>
            <a:r>
              <a:rPr lang="en-US" sz="1400" dirty="0"/>
              <a:t> </a:t>
            </a:r>
            <a:r>
              <a:rPr lang="en-US" sz="1400" dirty="0" err="1"/>
              <a:t>transparan</a:t>
            </a:r>
            <a:r>
              <a:rPr lang="en-US" sz="1400" dirty="0"/>
              <a:t> agar </a:t>
            </a:r>
            <a:r>
              <a:rPr lang="en-US" sz="1400" dirty="0" err="1"/>
              <a:t>meminimalkan</a:t>
            </a:r>
            <a:r>
              <a:rPr lang="en-US" sz="1400" dirty="0"/>
              <a:t> bias dan human error. </a:t>
            </a:r>
            <a:r>
              <a:rPr lang="en-US" sz="1400" dirty="0" err="1"/>
              <a:t>Penggunaan</a:t>
            </a:r>
            <a:r>
              <a:rPr lang="en-US" sz="1400" dirty="0"/>
              <a:t> </a:t>
            </a:r>
            <a:r>
              <a:rPr lang="en-US" sz="1400" b="1" dirty="0"/>
              <a:t>data collection form</a:t>
            </a:r>
            <a:r>
              <a:rPr lang="en-US" sz="1400" dirty="0"/>
              <a:t> yang </a:t>
            </a:r>
            <a:r>
              <a:rPr lang="en-US" sz="1400" dirty="0" err="1"/>
              <a:t>dipilotkan</a:t>
            </a:r>
            <a:r>
              <a:rPr lang="en-US" sz="1400" dirty="0"/>
              <a:t> sangat </a:t>
            </a:r>
            <a:r>
              <a:rPr lang="en-US" sz="1400" dirty="0" err="1"/>
              <a:t>dianjurkan</a:t>
            </a:r>
            <a:r>
              <a:rPr lang="en-US" sz="1400" dirty="0"/>
              <a:t>. </a:t>
            </a:r>
          </a:p>
          <a:p>
            <a:r>
              <a:rPr lang="en-US" sz="1400" dirty="0"/>
              <a:t>Kolom </a:t>
            </a:r>
            <a:r>
              <a:rPr lang="en-US" sz="1400" dirty="0" err="1"/>
              <a:t>ekstraksi</a:t>
            </a:r>
            <a:r>
              <a:rPr lang="en-US" sz="1400" dirty="0"/>
              <a:t> data </a:t>
            </a:r>
            <a:r>
              <a:rPr lang="en-US" sz="1400" dirty="0" err="1"/>
              <a:t>biasanya</a:t>
            </a:r>
            <a:r>
              <a:rPr lang="en-US" sz="1400" dirty="0"/>
              <a:t> </a:t>
            </a:r>
            <a:r>
              <a:rPr lang="en-US" sz="1400" dirty="0" err="1"/>
              <a:t>meliputi</a:t>
            </a:r>
            <a:r>
              <a:rPr lang="en-US" sz="1400" dirty="0"/>
              <a:t>:</a:t>
            </a:r>
          </a:p>
          <a:p>
            <a:r>
              <a:rPr lang="en-US" sz="1400" dirty="0" err="1"/>
              <a:t>penulis</a:t>
            </a:r>
            <a:r>
              <a:rPr lang="en-US" sz="1400" dirty="0"/>
              <a:t> dan </a:t>
            </a:r>
            <a:r>
              <a:rPr lang="en-US" sz="1400" dirty="0" err="1"/>
              <a:t>tahun</a:t>
            </a:r>
            <a:r>
              <a:rPr lang="en-US" sz="1400" dirty="0"/>
              <a:t>, </a:t>
            </a:r>
          </a:p>
          <a:p>
            <a:r>
              <a:rPr lang="en-US" sz="1400" dirty="0"/>
              <a:t>negara/</a:t>
            </a:r>
            <a:r>
              <a:rPr lang="en-US" sz="1400" dirty="0" err="1"/>
              <a:t>lokasi</a:t>
            </a:r>
            <a:r>
              <a:rPr lang="en-US" sz="1400" dirty="0"/>
              <a:t>, </a:t>
            </a:r>
          </a:p>
          <a:p>
            <a:r>
              <a:rPr lang="en-US" sz="1400" dirty="0" err="1"/>
              <a:t>tujuan</a:t>
            </a:r>
            <a:r>
              <a:rPr lang="en-US" sz="1400" dirty="0"/>
              <a:t> </a:t>
            </a:r>
            <a:r>
              <a:rPr lang="en-US" sz="1400" dirty="0" err="1"/>
              <a:t>studi</a:t>
            </a:r>
            <a:r>
              <a:rPr lang="en-US" sz="1400" dirty="0"/>
              <a:t>, </a:t>
            </a:r>
          </a:p>
          <a:p>
            <a:r>
              <a:rPr lang="en-US" sz="1400" dirty="0" err="1"/>
              <a:t>desain</a:t>
            </a:r>
            <a:r>
              <a:rPr lang="en-US" sz="1400" dirty="0"/>
              <a:t> </a:t>
            </a:r>
            <a:r>
              <a:rPr lang="en-US" sz="1400" dirty="0" err="1"/>
              <a:t>penelitian</a:t>
            </a:r>
            <a:r>
              <a:rPr lang="en-US" sz="1400" dirty="0"/>
              <a:t>, </a:t>
            </a:r>
          </a:p>
          <a:p>
            <a:r>
              <a:rPr lang="en-US" sz="1400" dirty="0" err="1"/>
              <a:t>jumlah</a:t>
            </a:r>
            <a:r>
              <a:rPr lang="en-US" sz="1400" dirty="0"/>
              <a:t> </a:t>
            </a:r>
            <a:r>
              <a:rPr lang="en-US" sz="1400" dirty="0" err="1"/>
              <a:t>sampel</a:t>
            </a:r>
            <a:r>
              <a:rPr lang="en-US" sz="1400" dirty="0"/>
              <a:t>, </a:t>
            </a:r>
          </a:p>
          <a:p>
            <a:r>
              <a:rPr lang="en-US" sz="1400" dirty="0" err="1"/>
              <a:t>variabel</a:t>
            </a:r>
            <a:r>
              <a:rPr lang="en-US" sz="1400" dirty="0"/>
              <a:t> </a:t>
            </a:r>
            <a:r>
              <a:rPr lang="en-US" sz="1400" dirty="0" err="1"/>
              <a:t>utama</a:t>
            </a:r>
            <a:r>
              <a:rPr lang="en-US" sz="1400" dirty="0"/>
              <a:t>, </a:t>
            </a:r>
          </a:p>
          <a:p>
            <a:r>
              <a:rPr lang="en-US" sz="1400" dirty="0" err="1"/>
              <a:t>instrumen</a:t>
            </a:r>
            <a:r>
              <a:rPr lang="en-US" sz="1400" dirty="0"/>
              <a:t>/</a:t>
            </a:r>
            <a:r>
              <a:rPr lang="en-US" sz="1400" dirty="0" err="1"/>
              <a:t>metode</a:t>
            </a:r>
            <a:r>
              <a:rPr lang="en-US" sz="1400" dirty="0"/>
              <a:t> </a:t>
            </a:r>
            <a:r>
              <a:rPr lang="en-US" sz="1400" dirty="0" err="1"/>
              <a:t>analisis</a:t>
            </a:r>
            <a:r>
              <a:rPr lang="en-US" sz="1400" dirty="0"/>
              <a:t>, </a:t>
            </a:r>
          </a:p>
          <a:p>
            <a:r>
              <a:rPr lang="en-US" sz="1400" dirty="0" err="1"/>
              <a:t>hasil</a:t>
            </a:r>
            <a:r>
              <a:rPr lang="en-US" sz="1400" dirty="0"/>
              <a:t> </a:t>
            </a:r>
            <a:r>
              <a:rPr lang="en-US" sz="1400" dirty="0" err="1"/>
              <a:t>utama</a:t>
            </a:r>
            <a:r>
              <a:rPr lang="en-US" sz="1400" dirty="0"/>
              <a:t>, </a:t>
            </a:r>
          </a:p>
          <a:p>
            <a:r>
              <a:rPr lang="en-US" sz="1400" dirty="0" err="1"/>
              <a:t>keterbatasan</a:t>
            </a:r>
            <a:r>
              <a:rPr lang="en-US" sz="1400" dirty="0"/>
              <a:t> </a:t>
            </a:r>
            <a:r>
              <a:rPr lang="en-US" sz="1400" dirty="0" err="1"/>
              <a:t>studi</a:t>
            </a:r>
            <a:r>
              <a:rPr lang="en-US" sz="1400" dirty="0"/>
              <a:t>.</a:t>
            </a:r>
          </a:p>
        </p:txBody>
      </p:sp>
      <p:pic>
        <p:nvPicPr>
          <p:cNvPr id="2" name="Google Shape;78;p14" descr="Cover.png">
            <a:extLst>
              <a:ext uri="{FF2B5EF4-FFF2-40B4-BE49-F238E27FC236}">
                <a16:creationId xmlns:a16="http://schemas.microsoft.com/office/drawing/2014/main" id="{588B7FDF-EA4C-6E25-46F8-0C2ACB9C4FBF}"/>
              </a:ext>
            </a:extLst>
          </p:cNvPr>
          <p:cNvPicPr preferRelativeResize="0"/>
          <p:nvPr/>
        </p:nvPicPr>
        <p:blipFill rotWithShape="1">
          <a:blip r:embed="rId3">
            <a:alphaModFix/>
          </a:blip>
          <a:srcRect t="63539" b="30242"/>
          <a:stretch/>
        </p:blipFill>
        <p:spPr>
          <a:xfrm>
            <a:off x="0" y="4717085"/>
            <a:ext cx="9140825" cy="426415"/>
          </a:xfrm>
          <a:prstGeom prst="rect">
            <a:avLst/>
          </a:prstGeom>
          <a:noFill/>
          <a:ln>
            <a:noFill/>
          </a:ln>
        </p:spPr>
      </p:pic>
      <p:pic>
        <p:nvPicPr>
          <p:cNvPr id="4" name="Google Shape;77;p14">
            <a:extLst>
              <a:ext uri="{FF2B5EF4-FFF2-40B4-BE49-F238E27FC236}">
                <a16:creationId xmlns:a16="http://schemas.microsoft.com/office/drawing/2014/main" id="{57B11CD7-B629-223F-006C-DC3AAA92DD75}"/>
              </a:ext>
            </a:extLst>
          </p:cNvPr>
          <p:cNvPicPr preferRelativeResize="0"/>
          <p:nvPr/>
        </p:nvPicPr>
        <p:blipFill>
          <a:blip r:embed="rId4">
            <a:alphaModFix/>
          </a:blip>
          <a:stretch>
            <a:fillRect/>
          </a:stretch>
        </p:blipFill>
        <p:spPr>
          <a:xfrm>
            <a:off x="5876818" y="1"/>
            <a:ext cx="3267180" cy="380143"/>
          </a:xfrm>
          <a:prstGeom prst="rect">
            <a:avLst/>
          </a:prstGeom>
          <a:noFill/>
          <a:ln>
            <a:noFill/>
          </a:ln>
        </p:spPr>
      </p:pic>
    </p:spTree>
    <p:extLst>
      <p:ext uri="{BB962C8B-B14F-4D97-AF65-F5344CB8AC3E}">
        <p14:creationId xmlns:p14="http://schemas.microsoft.com/office/powerpoint/2010/main" val="2021744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88" y="133350"/>
            <a:ext cx="9144000" cy="776288"/>
          </a:xfrm>
          <a:solidFill>
            <a:schemeClr val="accent1">
              <a:lumMod val="20000"/>
              <a:lumOff val="80000"/>
            </a:schemeClr>
          </a:solidFill>
        </p:spPr>
        <p:txBody>
          <a:bodyPr>
            <a:normAutofit fontScale="90000"/>
          </a:bodyPr>
          <a:lstStyle/>
          <a:p>
            <a:r>
              <a:rPr lang="id-ID" altLang="ko-KR" sz="4800" dirty="0">
                <a:solidFill>
                  <a:schemeClr val="tx1"/>
                </a:solidFill>
              </a:rPr>
              <a:t>Tabel Hasil Pencarian</a:t>
            </a:r>
            <a:endParaRPr lang="ko-KR" altLang="en-US" sz="4800" i="1"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48258"/>
              </p:ext>
            </p:extLst>
          </p:nvPr>
        </p:nvGraphicFramePr>
        <p:xfrm>
          <a:off x="152399" y="909638"/>
          <a:ext cx="8925405" cy="4026231"/>
        </p:xfrm>
        <a:graphic>
          <a:graphicData uri="http://schemas.openxmlformats.org/drawingml/2006/table">
            <a:tbl>
              <a:tblPr firstRow="1" firstCol="1" bandRow="1">
                <a:tableStyleId>{5C22544A-7EE6-4342-B048-85BDC9FD1C3A}</a:tableStyleId>
              </a:tblPr>
              <a:tblGrid>
                <a:gridCol w="319446">
                  <a:extLst>
                    <a:ext uri="{9D8B030D-6E8A-4147-A177-3AD203B41FA5}">
                      <a16:colId xmlns:a16="http://schemas.microsoft.com/office/drawing/2014/main" val="20000"/>
                    </a:ext>
                  </a:extLst>
                </a:gridCol>
                <a:gridCol w="863638">
                  <a:extLst>
                    <a:ext uri="{9D8B030D-6E8A-4147-A177-3AD203B41FA5}">
                      <a16:colId xmlns:a16="http://schemas.microsoft.com/office/drawing/2014/main" val="20001"/>
                    </a:ext>
                  </a:extLst>
                </a:gridCol>
                <a:gridCol w="469232">
                  <a:extLst>
                    <a:ext uri="{9D8B030D-6E8A-4147-A177-3AD203B41FA5}">
                      <a16:colId xmlns:a16="http://schemas.microsoft.com/office/drawing/2014/main" val="20002"/>
                    </a:ext>
                  </a:extLst>
                </a:gridCol>
                <a:gridCol w="625642">
                  <a:extLst>
                    <a:ext uri="{9D8B030D-6E8A-4147-A177-3AD203B41FA5}">
                      <a16:colId xmlns:a16="http://schemas.microsoft.com/office/drawing/2014/main" val="20003"/>
                    </a:ext>
                  </a:extLst>
                </a:gridCol>
                <a:gridCol w="1485900">
                  <a:extLst>
                    <a:ext uri="{9D8B030D-6E8A-4147-A177-3AD203B41FA5}">
                      <a16:colId xmlns:a16="http://schemas.microsoft.com/office/drawing/2014/main" val="20004"/>
                    </a:ext>
                  </a:extLst>
                </a:gridCol>
                <a:gridCol w="2458241">
                  <a:extLst>
                    <a:ext uri="{9D8B030D-6E8A-4147-A177-3AD203B41FA5}">
                      <a16:colId xmlns:a16="http://schemas.microsoft.com/office/drawing/2014/main" val="20005"/>
                    </a:ext>
                  </a:extLst>
                </a:gridCol>
                <a:gridCol w="1865106">
                  <a:extLst>
                    <a:ext uri="{9D8B030D-6E8A-4147-A177-3AD203B41FA5}">
                      <a16:colId xmlns:a16="http://schemas.microsoft.com/office/drawing/2014/main" val="20006"/>
                    </a:ext>
                  </a:extLst>
                </a:gridCol>
                <a:gridCol w="838200">
                  <a:extLst>
                    <a:ext uri="{9D8B030D-6E8A-4147-A177-3AD203B41FA5}">
                      <a16:colId xmlns:a16="http://schemas.microsoft.com/office/drawing/2014/main" val="20007"/>
                    </a:ext>
                  </a:extLst>
                </a:gridCol>
              </a:tblGrid>
              <a:tr h="585039">
                <a:tc>
                  <a:txBody>
                    <a:bodyPr/>
                    <a:lstStyle/>
                    <a:p>
                      <a:pPr algn="ctr">
                        <a:lnSpc>
                          <a:spcPct val="107000"/>
                        </a:lnSpc>
                        <a:spcAft>
                          <a:spcPts val="0"/>
                        </a:spcAft>
                      </a:pPr>
                      <a:r>
                        <a:rPr lang="id-ID" sz="1200" dirty="0">
                          <a:solidFill>
                            <a:schemeClr val="tx1"/>
                          </a:solidFill>
                          <a:effectLst/>
                        </a:rPr>
                        <a:t>No</a:t>
                      </a:r>
                      <a:endParaRPr lang="en-US" sz="1200" dirty="0">
                        <a:solidFill>
                          <a:schemeClr val="tx1"/>
                        </a:solidFill>
                        <a:effectLst/>
                        <a:latin typeface="Calibri"/>
                        <a:ea typeface="Calibri"/>
                        <a:cs typeface="Arial"/>
                      </a:endParaRPr>
                    </a:p>
                  </a:txBody>
                  <a:tcPr marL="50979" marR="50979" marT="0" marB="0">
                    <a:solidFill>
                      <a:schemeClr val="accent1">
                        <a:lumMod val="40000"/>
                        <a:lumOff val="60000"/>
                      </a:schemeClr>
                    </a:solidFill>
                  </a:tcPr>
                </a:tc>
                <a:tc>
                  <a:txBody>
                    <a:bodyPr/>
                    <a:lstStyle/>
                    <a:p>
                      <a:pPr algn="ctr">
                        <a:lnSpc>
                          <a:spcPct val="107000"/>
                        </a:lnSpc>
                        <a:spcAft>
                          <a:spcPts val="0"/>
                        </a:spcAft>
                      </a:pPr>
                      <a:r>
                        <a:rPr lang="id-ID" sz="1200" dirty="0" err="1">
                          <a:solidFill>
                            <a:schemeClr val="tx1"/>
                          </a:solidFill>
                          <a:effectLst/>
                        </a:rPr>
                        <a:t>Author</a:t>
                      </a:r>
                      <a:endParaRPr lang="en-US" sz="1200" dirty="0">
                        <a:solidFill>
                          <a:schemeClr val="tx1"/>
                        </a:solidFill>
                        <a:effectLst/>
                        <a:latin typeface="Calibri"/>
                        <a:ea typeface="Calibri"/>
                        <a:cs typeface="Arial"/>
                      </a:endParaRPr>
                    </a:p>
                  </a:txBody>
                  <a:tcPr marL="50979" marR="50979" marT="0" marB="0">
                    <a:solidFill>
                      <a:schemeClr val="accent1">
                        <a:lumMod val="40000"/>
                        <a:lumOff val="60000"/>
                      </a:schemeClr>
                    </a:solidFill>
                  </a:tcPr>
                </a:tc>
                <a:tc>
                  <a:txBody>
                    <a:bodyPr/>
                    <a:lstStyle/>
                    <a:p>
                      <a:pPr algn="ctr">
                        <a:lnSpc>
                          <a:spcPct val="107000"/>
                        </a:lnSpc>
                        <a:spcAft>
                          <a:spcPts val="0"/>
                        </a:spcAft>
                      </a:pPr>
                      <a:r>
                        <a:rPr lang="id-ID" sz="1200" dirty="0" err="1">
                          <a:solidFill>
                            <a:schemeClr val="tx1"/>
                          </a:solidFill>
                          <a:effectLst/>
                        </a:rPr>
                        <a:t>Thn</a:t>
                      </a:r>
                      <a:endParaRPr lang="en-US" sz="1200" dirty="0">
                        <a:solidFill>
                          <a:schemeClr val="tx1"/>
                        </a:solidFill>
                        <a:effectLst/>
                        <a:latin typeface="Calibri"/>
                        <a:ea typeface="Calibri"/>
                        <a:cs typeface="Arial"/>
                      </a:endParaRPr>
                    </a:p>
                  </a:txBody>
                  <a:tcPr marL="50979" marR="50979" marT="0" marB="0">
                    <a:solidFill>
                      <a:schemeClr val="accent1">
                        <a:lumMod val="40000"/>
                        <a:lumOff val="60000"/>
                      </a:schemeClr>
                    </a:solidFill>
                  </a:tcPr>
                </a:tc>
                <a:tc>
                  <a:txBody>
                    <a:bodyPr/>
                    <a:lstStyle/>
                    <a:p>
                      <a:pPr algn="ctr">
                        <a:lnSpc>
                          <a:spcPct val="107000"/>
                        </a:lnSpc>
                        <a:spcAft>
                          <a:spcPts val="0"/>
                        </a:spcAft>
                      </a:pPr>
                      <a:r>
                        <a:rPr lang="id-ID" sz="1200" dirty="0">
                          <a:solidFill>
                            <a:schemeClr val="tx1"/>
                          </a:solidFill>
                          <a:effectLst/>
                        </a:rPr>
                        <a:t>Volume, Angka</a:t>
                      </a:r>
                      <a:endParaRPr lang="en-US" sz="1200" dirty="0">
                        <a:solidFill>
                          <a:schemeClr val="tx1"/>
                        </a:solidFill>
                        <a:effectLst/>
                        <a:latin typeface="Calibri"/>
                        <a:ea typeface="Calibri"/>
                        <a:cs typeface="Arial"/>
                      </a:endParaRPr>
                    </a:p>
                  </a:txBody>
                  <a:tcPr marL="50979" marR="50979" marT="0" marB="0">
                    <a:solidFill>
                      <a:schemeClr val="accent1">
                        <a:lumMod val="40000"/>
                        <a:lumOff val="60000"/>
                      </a:schemeClr>
                    </a:solidFill>
                  </a:tcPr>
                </a:tc>
                <a:tc>
                  <a:txBody>
                    <a:bodyPr/>
                    <a:lstStyle/>
                    <a:p>
                      <a:pPr algn="ctr">
                        <a:lnSpc>
                          <a:spcPct val="107000"/>
                        </a:lnSpc>
                        <a:spcAft>
                          <a:spcPts val="0"/>
                        </a:spcAft>
                      </a:pPr>
                      <a:r>
                        <a:rPr lang="id-ID" sz="1200" dirty="0">
                          <a:solidFill>
                            <a:schemeClr val="tx1"/>
                          </a:solidFill>
                          <a:effectLst/>
                        </a:rPr>
                        <a:t>Judul</a:t>
                      </a:r>
                      <a:endParaRPr lang="en-US" sz="1200" dirty="0">
                        <a:solidFill>
                          <a:schemeClr val="tx1"/>
                        </a:solidFill>
                        <a:effectLst/>
                        <a:latin typeface="Calibri"/>
                        <a:ea typeface="Calibri"/>
                        <a:cs typeface="Arial"/>
                      </a:endParaRPr>
                    </a:p>
                  </a:txBody>
                  <a:tcPr marL="50979" marR="50979" marT="0" marB="0">
                    <a:solidFill>
                      <a:schemeClr val="accent1">
                        <a:lumMod val="40000"/>
                        <a:lumOff val="60000"/>
                      </a:schemeClr>
                    </a:solidFill>
                  </a:tcPr>
                </a:tc>
                <a:tc>
                  <a:txBody>
                    <a:bodyPr/>
                    <a:lstStyle/>
                    <a:p>
                      <a:pPr algn="ctr">
                        <a:lnSpc>
                          <a:spcPct val="107000"/>
                        </a:lnSpc>
                        <a:spcAft>
                          <a:spcPts val="0"/>
                        </a:spcAft>
                      </a:pPr>
                      <a:r>
                        <a:rPr lang="id-ID" sz="1200" dirty="0">
                          <a:solidFill>
                            <a:schemeClr val="tx1"/>
                          </a:solidFill>
                          <a:effectLst/>
                        </a:rPr>
                        <a:t>Metode</a:t>
                      </a:r>
                      <a:endParaRPr lang="en-US" sz="1200" dirty="0">
                        <a:solidFill>
                          <a:schemeClr val="tx1"/>
                        </a:solidFill>
                        <a:effectLst/>
                      </a:endParaRPr>
                    </a:p>
                    <a:p>
                      <a:pPr algn="ctr">
                        <a:lnSpc>
                          <a:spcPct val="107000"/>
                        </a:lnSpc>
                        <a:spcAft>
                          <a:spcPts val="0"/>
                        </a:spcAft>
                      </a:pPr>
                      <a:r>
                        <a:rPr lang="id-ID" sz="1200" dirty="0">
                          <a:solidFill>
                            <a:schemeClr val="tx1"/>
                          </a:solidFill>
                          <a:effectLst/>
                        </a:rPr>
                        <a:t>(Desain, Sampel, Variabel, Instrumen, Analisis)</a:t>
                      </a:r>
                      <a:endParaRPr lang="en-US" sz="1200" dirty="0">
                        <a:solidFill>
                          <a:schemeClr val="tx1"/>
                        </a:solidFill>
                        <a:effectLst/>
                        <a:latin typeface="Calibri"/>
                        <a:ea typeface="Calibri"/>
                        <a:cs typeface="Arial"/>
                      </a:endParaRPr>
                    </a:p>
                  </a:txBody>
                  <a:tcPr marL="50979" marR="50979" marT="0" marB="0">
                    <a:solidFill>
                      <a:schemeClr val="accent1">
                        <a:lumMod val="40000"/>
                        <a:lumOff val="60000"/>
                      </a:schemeClr>
                    </a:solidFill>
                  </a:tcPr>
                </a:tc>
                <a:tc>
                  <a:txBody>
                    <a:bodyPr/>
                    <a:lstStyle/>
                    <a:p>
                      <a:pPr algn="ctr">
                        <a:lnSpc>
                          <a:spcPct val="107000"/>
                        </a:lnSpc>
                        <a:spcAft>
                          <a:spcPts val="0"/>
                        </a:spcAft>
                      </a:pPr>
                      <a:r>
                        <a:rPr lang="id-ID" sz="1200" dirty="0">
                          <a:solidFill>
                            <a:schemeClr val="tx1"/>
                          </a:solidFill>
                          <a:effectLst/>
                        </a:rPr>
                        <a:t>Hasil Penelitian</a:t>
                      </a:r>
                      <a:endParaRPr lang="en-US" sz="1200" dirty="0">
                        <a:solidFill>
                          <a:schemeClr val="tx1"/>
                        </a:solidFill>
                        <a:effectLst/>
                        <a:latin typeface="Calibri"/>
                        <a:ea typeface="Calibri"/>
                        <a:cs typeface="Arial"/>
                      </a:endParaRPr>
                    </a:p>
                  </a:txBody>
                  <a:tcPr marL="50979" marR="50979" marT="0" marB="0">
                    <a:solidFill>
                      <a:schemeClr val="accent1">
                        <a:lumMod val="40000"/>
                        <a:lumOff val="60000"/>
                      </a:schemeClr>
                    </a:solidFill>
                  </a:tcPr>
                </a:tc>
                <a:tc>
                  <a:txBody>
                    <a:bodyPr/>
                    <a:lstStyle/>
                    <a:p>
                      <a:pPr algn="ctr">
                        <a:lnSpc>
                          <a:spcPct val="107000"/>
                        </a:lnSpc>
                        <a:spcAft>
                          <a:spcPts val="0"/>
                        </a:spcAft>
                      </a:pPr>
                      <a:r>
                        <a:rPr lang="id-ID" sz="1200" dirty="0" err="1">
                          <a:solidFill>
                            <a:schemeClr val="tx1"/>
                          </a:solidFill>
                          <a:effectLst/>
                        </a:rPr>
                        <a:t>Database</a:t>
                      </a:r>
                      <a:endParaRPr lang="en-US" sz="1200" dirty="0">
                        <a:solidFill>
                          <a:schemeClr val="tx1"/>
                        </a:solidFill>
                        <a:effectLst/>
                        <a:latin typeface="Calibri"/>
                        <a:ea typeface="Calibri"/>
                        <a:cs typeface="Arial"/>
                      </a:endParaRPr>
                    </a:p>
                  </a:txBody>
                  <a:tcPr marL="50979" marR="50979" marT="0" marB="0">
                    <a:solidFill>
                      <a:schemeClr val="accent1">
                        <a:lumMod val="40000"/>
                        <a:lumOff val="60000"/>
                      </a:schemeClr>
                    </a:solidFill>
                  </a:tcPr>
                </a:tc>
                <a:extLst>
                  <a:ext uri="{0D108BD9-81ED-4DB2-BD59-A6C34878D82A}">
                    <a16:rowId xmlns:a16="http://schemas.microsoft.com/office/drawing/2014/main" val="10000"/>
                  </a:ext>
                </a:extLst>
              </a:tr>
              <a:tr h="3428986">
                <a:tc>
                  <a:txBody>
                    <a:bodyPr/>
                    <a:lstStyle/>
                    <a:p>
                      <a:pPr algn="just">
                        <a:lnSpc>
                          <a:spcPct val="107000"/>
                        </a:lnSpc>
                        <a:spcAft>
                          <a:spcPts val="0"/>
                        </a:spcAft>
                      </a:pPr>
                      <a:r>
                        <a:rPr lang="id-ID" sz="1000" dirty="0">
                          <a:solidFill>
                            <a:schemeClr val="tx1"/>
                          </a:solidFill>
                          <a:effectLst/>
                        </a:rPr>
                        <a:t>1.</a:t>
                      </a:r>
                      <a:endParaRPr lang="en-US" sz="1000" dirty="0">
                        <a:solidFill>
                          <a:schemeClr val="tx1"/>
                        </a:solidFill>
                        <a:effectLst/>
                        <a:latin typeface="Calibri"/>
                        <a:ea typeface="Calibri"/>
                        <a:cs typeface="Arial"/>
                      </a:endParaRPr>
                    </a:p>
                  </a:txBody>
                  <a:tcPr marL="50979" marR="50979" marT="0" marB="0">
                    <a:solidFill>
                      <a:schemeClr val="accent1">
                        <a:lumMod val="40000"/>
                        <a:lumOff val="60000"/>
                      </a:schemeClr>
                    </a:solidFill>
                  </a:tcPr>
                </a:tc>
                <a:tc>
                  <a:txBody>
                    <a:bodyPr/>
                    <a:lstStyle/>
                    <a:p>
                      <a:pPr algn="just">
                        <a:lnSpc>
                          <a:spcPct val="107000"/>
                        </a:lnSpc>
                        <a:spcAft>
                          <a:spcPts val="0"/>
                        </a:spcAft>
                      </a:pPr>
                      <a:r>
                        <a:rPr lang="id-ID" sz="1050" b="0" i="0" u="none" strike="noStrike" kern="1200" baseline="0" dirty="0">
                          <a:solidFill>
                            <a:schemeClr val="dk1"/>
                          </a:solidFill>
                          <a:latin typeface="+mn-lt"/>
                          <a:ea typeface="+mn-ea"/>
                          <a:cs typeface="+mn-cs"/>
                        </a:rPr>
                        <a:t>Hui Meng, Yang Xu, Jiali Dai, Yang Zhang, Baogeng Liu, Haibo Yang</a:t>
                      </a:r>
                      <a:endParaRPr lang="en-US" sz="500" dirty="0">
                        <a:effectLst/>
                        <a:latin typeface="Calibri"/>
                        <a:ea typeface="Calibri"/>
                        <a:cs typeface="Arial"/>
                      </a:endParaRPr>
                    </a:p>
                  </a:txBody>
                  <a:tcPr marL="50979" marR="50979" marT="0" marB="0">
                    <a:solidFill>
                      <a:schemeClr val="accent1">
                        <a:lumMod val="40000"/>
                        <a:lumOff val="60000"/>
                      </a:schemeClr>
                    </a:solidFill>
                  </a:tcPr>
                </a:tc>
                <a:tc>
                  <a:txBody>
                    <a:bodyPr/>
                    <a:lstStyle/>
                    <a:p>
                      <a:pPr algn="just">
                        <a:lnSpc>
                          <a:spcPct val="107000"/>
                        </a:lnSpc>
                        <a:spcAft>
                          <a:spcPts val="0"/>
                        </a:spcAft>
                      </a:pPr>
                      <a:r>
                        <a:rPr lang="id-ID" sz="1000" dirty="0">
                          <a:effectLst/>
                        </a:rPr>
                        <a:t>2020</a:t>
                      </a:r>
                      <a:endParaRPr lang="en-US" sz="1000" dirty="0">
                        <a:effectLst/>
                        <a:latin typeface="Calibri"/>
                        <a:ea typeface="Calibri"/>
                        <a:cs typeface="Arial"/>
                      </a:endParaRPr>
                    </a:p>
                  </a:txBody>
                  <a:tcPr marL="50979" marR="50979" marT="0" marB="0">
                    <a:solidFill>
                      <a:schemeClr val="accent1">
                        <a:lumMod val="40000"/>
                        <a:lumOff val="60000"/>
                      </a:schemeClr>
                    </a:solidFill>
                  </a:tcPr>
                </a:tc>
                <a:tc>
                  <a:txBody>
                    <a:bodyPr/>
                    <a:lstStyle/>
                    <a:p>
                      <a:pPr algn="just">
                        <a:lnSpc>
                          <a:spcPct val="107000"/>
                        </a:lnSpc>
                        <a:spcAft>
                          <a:spcPts val="0"/>
                        </a:spcAft>
                      </a:pPr>
                      <a:r>
                        <a:rPr lang="id-ID" sz="1000" dirty="0">
                          <a:effectLst/>
                        </a:rPr>
                        <a:t>Vol 289, No.6</a:t>
                      </a:r>
                      <a:endParaRPr lang="en-US" sz="1000" dirty="0">
                        <a:effectLst/>
                        <a:latin typeface="Calibri"/>
                        <a:ea typeface="Calibri"/>
                        <a:cs typeface="Arial"/>
                      </a:endParaRPr>
                    </a:p>
                  </a:txBody>
                  <a:tcPr marL="50979" marR="50979" marT="0" marB="0">
                    <a:solidFill>
                      <a:schemeClr val="accent1">
                        <a:lumMod val="40000"/>
                        <a:lumOff val="60000"/>
                      </a:schemeClr>
                    </a:solidFill>
                  </a:tcPr>
                </a:tc>
                <a:tc>
                  <a:txBody>
                    <a:bodyPr/>
                    <a:lstStyle/>
                    <a:p>
                      <a:r>
                        <a:rPr lang="en-US" sz="1050" b="0" i="0" u="none" strike="noStrike" kern="1200" baseline="0" dirty="0">
                          <a:solidFill>
                            <a:schemeClr val="dk1"/>
                          </a:solidFill>
                          <a:latin typeface="+mn-lt"/>
                          <a:ea typeface="+mn-ea"/>
                          <a:cs typeface="+mn-cs"/>
                        </a:rPr>
                        <a:t>Analyze the psychological impact of COVID-19 among the elderly population in China and make</a:t>
                      </a:r>
                    </a:p>
                    <a:p>
                      <a:r>
                        <a:rPr lang="id-ID" sz="1050" b="0" i="0" u="none" strike="noStrike" kern="1200" baseline="0" dirty="0">
                          <a:solidFill>
                            <a:schemeClr val="dk1"/>
                          </a:solidFill>
                          <a:latin typeface="+mn-lt"/>
                          <a:ea typeface="+mn-ea"/>
                          <a:cs typeface="+mn-cs"/>
                        </a:rPr>
                        <a:t>corresponding suggestions</a:t>
                      </a:r>
                      <a:endParaRPr lang="en-US" sz="500" b="0" dirty="0">
                        <a:effectLst/>
                        <a:latin typeface="Calibri"/>
                        <a:ea typeface="Calibri"/>
                        <a:cs typeface="Arial"/>
                      </a:endParaRPr>
                    </a:p>
                  </a:txBody>
                  <a:tcPr marL="50979" marR="50979" marT="0" marB="0">
                    <a:solidFill>
                      <a:schemeClr val="accent1">
                        <a:lumMod val="40000"/>
                        <a:lumOff val="60000"/>
                      </a:schemeClr>
                    </a:solidFill>
                  </a:tcPr>
                </a:tc>
                <a:tc>
                  <a:txBody>
                    <a:bodyPr/>
                    <a:lstStyle/>
                    <a:p>
                      <a:pPr algn="just">
                        <a:lnSpc>
                          <a:spcPct val="107000"/>
                        </a:lnSpc>
                        <a:spcAft>
                          <a:spcPts val="0"/>
                        </a:spcAft>
                      </a:pPr>
                      <a:r>
                        <a:rPr lang="id-ID" sz="1000" dirty="0">
                          <a:effectLst/>
                        </a:rPr>
                        <a:t>D: Cross Sectional Study</a:t>
                      </a:r>
                      <a:endParaRPr lang="en-US" sz="1000" dirty="0">
                        <a:effectLst/>
                      </a:endParaRPr>
                    </a:p>
                    <a:p>
                      <a:r>
                        <a:rPr lang="id-ID" sz="1000" dirty="0">
                          <a:effectLst/>
                        </a:rPr>
                        <a:t>S: </a:t>
                      </a:r>
                      <a:r>
                        <a:rPr lang="id-ID" sz="1050" dirty="0">
                          <a:effectLst/>
                        </a:rPr>
                        <a:t>1556 respondents </a:t>
                      </a:r>
                      <a:r>
                        <a:rPr lang="en-US" sz="1050" b="0" i="0" u="none" strike="noStrike" kern="1200" baseline="0" dirty="0">
                          <a:solidFill>
                            <a:schemeClr val="dk1"/>
                          </a:solidFill>
                          <a:latin typeface="+mn-lt"/>
                          <a:ea typeface="+mn-ea"/>
                          <a:cs typeface="+mn-cs"/>
                        </a:rPr>
                        <a:t>which 602 cases are male, and 954</a:t>
                      </a:r>
                      <a:r>
                        <a:rPr lang="id-ID" sz="1050" b="0" i="0" u="none" strike="noStrike" kern="1200" baseline="0" dirty="0">
                          <a:solidFill>
                            <a:schemeClr val="dk1"/>
                          </a:solidFill>
                          <a:latin typeface="+mn-lt"/>
                          <a:ea typeface="+mn-ea"/>
                          <a:cs typeface="+mn-cs"/>
                        </a:rPr>
                        <a:t> </a:t>
                      </a:r>
                      <a:r>
                        <a:rPr lang="en-US" sz="1050" b="0" i="0" u="none" strike="noStrike" kern="1200" baseline="0" dirty="0">
                          <a:solidFill>
                            <a:schemeClr val="dk1"/>
                          </a:solidFill>
                          <a:latin typeface="+mn-lt"/>
                          <a:ea typeface="+mn-ea"/>
                          <a:cs typeface="+mn-cs"/>
                        </a:rPr>
                        <a:t>cases are female; 706 cases age from 60 to 64 years, 336 cases age from</a:t>
                      </a:r>
                      <a:r>
                        <a:rPr lang="id-ID" sz="1050" b="0" i="0" u="none" strike="noStrike" kern="1200" baseline="0" dirty="0">
                          <a:solidFill>
                            <a:schemeClr val="dk1"/>
                          </a:solidFill>
                          <a:latin typeface="+mn-lt"/>
                          <a:ea typeface="+mn-ea"/>
                          <a:cs typeface="+mn-cs"/>
                        </a:rPr>
                        <a:t> </a:t>
                      </a:r>
                      <a:r>
                        <a:rPr lang="en-US" sz="1050" b="0" i="0" u="none" strike="noStrike" kern="1200" baseline="0" dirty="0">
                          <a:solidFill>
                            <a:schemeClr val="dk1"/>
                          </a:solidFill>
                          <a:latin typeface="+mn-lt"/>
                          <a:ea typeface="+mn-ea"/>
                          <a:cs typeface="+mn-cs"/>
                        </a:rPr>
                        <a:t>65-69 years, 263 cases age from 70 to 74 years, 115 cases age from</a:t>
                      </a:r>
                      <a:r>
                        <a:rPr lang="id-ID" sz="1050" b="0" i="0" u="none" strike="noStrike" kern="1200" baseline="0" dirty="0">
                          <a:solidFill>
                            <a:schemeClr val="dk1"/>
                          </a:solidFill>
                          <a:latin typeface="+mn-lt"/>
                          <a:ea typeface="+mn-ea"/>
                          <a:cs typeface="+mn-cs"/>
                        </a:rPr>
                        <a:t> </a:t>
                      </a:r>
                      <a:r>
                        <a:rPr lang="en-US" sz="1050" b="0" i="0" u="none" strike="noStrike" kern="1200" baseline="0" dirty="0">
                          <a:solidFill>
                            <a:schemeClr val="dk1"/>
                          </a:solidFill>
                          <a:latin typeface="+mn-lt"/>
                          <a:ea typeface="+mn-ea"/>
                          <a:cs typeface="+mn-cs"/>
                        </a:rPr>
                        <a:t>75–79 years, 136 cases age at least 80 years</a:t>
                      </a:r>
                      <a:endParaRPr lang="en-US" sz="1050" dirty="0">
                        <a:effectLst/>
                      </a:endParaRPr>
                    </a:p>
                    <a:p>
                      <a:pPr algn="just">
                        <a:lnSpc>
                          <a:spcPct val="107000"/>
                        </a:lnSpc>
                        <a:spcAft>
                          <a:spcPts val="0"/>
                        </a:spcAft>
                      </a:pPr>
                      <a:r>
                        <a:rPr lang="id-ID" sz="1000" dirty="0">
                          <a:effectLst/>
                        </a:rPr>
                        <a:t>V:Kualitas tidur, midazolam, propofol, jenis kelamin, kebisingan, daytime sleepiness, status ventilasi mekanis. </a:t>
                      </a:r>
                      <a:endParaRPr lang="en-US" sz="1000" dirty="0">
                        <a:effectLst/>
                      </a:endParaRPr>
                    </a:p>
                    <a:p>
                      <a:r>
                        <a:rPr lang="id-ID" sz="1000" dirty="0">
                          <a:effectLst/>
                        </a:rPr>
                        <a:t>I: </a:t>
                      </a:r>
                      <a:r>
                        <a:rPr lang="en-US" sz="1000" b="0" i="0" u="none" strike="noStrike" kern="1200" baseline="0" dirty="0">
                          <a:solidFill>
                            <a:schemeClr val="dk1"/>
                          </a:solidFill>
                          <a:latin typeface="+mn-lt"/>
                          <a:ea typeface="+mn-ea"/>
                          <a:cs typeface="+mn-cs"/>
                        </a:rPr>
                        <a:t>The questionnaire examines several factors which</a:t>
                      </a:r>
                    </a:p>
                    <a:p>
                      <a:r>
                        <a:rPr lang="en-US" sz="1000" b="0" i="0" u="none" strike="noStrike" kern="1200" baseline="0" dirty="0">
                          <a:solidFill>
                            <a:schemeClr val="dk1"/>
                          </a:solidFill>
                          <a:latin typeface="+mn-lt"/>
                          <a:ea typeface="+mn-ea"/>
                          <a:cs typeface="+mn-cs"/>
                        </a:rPr>
                        <a:t>include: gender, age, married status, educational status, living condition,</a:t>
                      </a:r>
                    </a:p>
                    <a:p>
                      <a:r>
                        <a:rPr lang="en-US" sz="1000" b="0" i="0" u="none" strike="noStrike" kern="1200" baseline="0" dirty="0">
                          <a:solidFill>
                            <a:schemeClr val="dk1"/>
                          </a:solidFill>
                          <a:latin typeface="+mn-lt"/>
                          <a:ea typeface="+mn-ea"/>
                          <a:cs typeface="+mn-cs"/>
                        </a:rPr>
                        <a:t>chronic medical history, previous mental illness, whether there are</a:t>
                      </a:r>
                    </a:p>
                    <a:p>
                      <a:r>
                        <a:rPr lang="en-US" sz="1000" b="0" i="0" u="none" strike="noStrike" kern="1200" baseline="0" dirty="0">
                          <a:solidFill>
                            <a:schemeClr val="dk1"/>
                          </a:solidFill>
                          <a:latin typeface="+mn-lt"/>
                          <a:ea typeface="+mn-ea"/>
                          <a:cs typeface="+mn-cs"/>
                        </a:rPr>
                        <a:t>confirmed Coronavirus cases around them, whether to receive trainings</a:t>
                      </a:r>
                    </a:p>
                    <a:p>
                      <a:r>
                        <a:rPr lang="en-US" sz="1000" b="0" i="0" u="none" strike="noStrike" kern="1200" baseline="0" dirty="0">
                          <a:solidFill>
                            <a:schemeClr val="dk1"/>
                          </a:solidFill>
                          <a:latin typeface="+mn-lt"/>
                          <a:ea typeface="+mn-ea"/>
                          <a:cs typeface="+mn-cs"/>
                        </a:rPr>
                        <a:t>on pandemic related knowledge, PHQ-9 Questionnaire, and GAD-7</a:t>
                      </a:r>
                    </a:p>
                    <a:p>
                      <a:r>
                        <a:rPr lang="id-ID" sz="1000" b="0" i="0" u="none" strike="noStrike" kern="1200" baseline="0" dirty="0">
                          <a:solidFill>
                            <a:schemeClr val="dk1"/>
                          </a:solidFill>
                          <a:latin typeface="+mn-lt"/>
                          <a:ea typeface="+mn-ea"/>
                          <a:cs typeface="+mn-cs"/>
                        </a:rPr>
                        <a:t>Questionnaire.</a:t>
                      </a:r>
                      <a:endParaRPr lang="en-US" sz="400" dirty="0">
                        <a:effectLst/>
                        <a:latin typeface="+mn-lt"/>
                        <a:ea typeface="Calibri"/>
                        <a:cs typeface="Arial"/>
                      </a:endParaRPr>
                    </a:p>
                    <a:p>
                      <a:r>
                        <a:rPr lang="id-ID" sz="1000" dirty="0">
                          <a:effectLst/>
                        </a:rPr>
                        <a:t>A: chi square and ogistic</a:t>
                      </a:r>
                      <a:r>
                        <a:rPr lang="id-ID" sz="1000" baseline="0" dirty="0">
                          <a:effectLst/>
                        </a:rPr>
                        <a:t> regression</a:t>
                      </a:r>
                      <a:endParaRPr lang="en-US" sz="500" dirty="0">
                        <a:effectLst/>
                        <a:latin typeface="Calibri"/>
                        <a:ea typeface="Calibri"/>
                        <a:cs typeface="Arial"/>
                      </a:endParaRPr>
                    </a:p>
                  </a:txBody>
                  <a:tcPr marL="50979" marR="50979" marT="0" marB="0">
                    <a:solidFill>
                      <a:schemeClr val="accent1">
                        <a:lumMod val="40000"/>
                        <a:lumOff val="60000"/>
                      </a:schemeClr>
                    </a:solidFill>
                  </a:tcPr>
                </a:tc>
                <a:tc>
                  <a:txBody>
                    <a:bodyPr/>
                    <a:lstStyle/>
                    <a:p>
                      <a:r>
                        <a:rPr lang="id-ID" sz="1050" b="0" i="0" u="none" strike="noStrike" kern="1200" baseline="0" dirty="0">
                          <a:solidFill>
                            <a:schemeClr val="dk1"/>
                          </a:solidFill>
                          <a:latin typeface="+mn-lt"/>
                          <a:ea typeface="+mn-ea"/>
                          <a:cs typeface="+mn-cs"/>
                        </a:rPr>
                        <a:t>The </a:t>
                      </a:r>
                      <a:r>
                        <a:rPr lang="en-US" sz="1050" b="0" i="0" u="none" strike="noStrike" kern="1200" baseline="0" dirty="0">
                          <a:solidFill>
                            <a:schemeClr val="dk1"/>
                          </a:solidFill>
                          <a:latin typeface="+mn-lt"/>
                          <a:ea typeface="+mn-ea"/>
                          <a:cs typeface="+mn-cs"/>
                        </a:rPr>
                        <a:t>study found gender differences in this emotional response, with women</a:t>
                      </a:r>
                      <a:r>
                        <a:rPr lang="id-ID" sz="1050" b="0" i="0" u="none" strike="noStrike" kern="1200" baseline="0" dirty="0">
                          <a:solidFill>
                            <a:schemeClr val="dk1"/>
                          </a:solidFill>
                          <a:latin typeface="+mn-lt"/>
                          <a:ea typeface="+mn-ea"/>
                          <a:cs typeface="+mn-cs"/>
                        </a:rPr>
                        <a:t> </a:t>
                      </a:r>
                      <a:r>
                        <a:rPr lang="en-US" sz="1050" b="0" i="0" u="none" strike="noStrike" kern="1200" baseline="0" dirty="0">
                          <a:solidFill>
                            <a:schemeClr val="dk1"/>
                          </a:solidFill>
                          <a:latin typeface="+mn-lt"/>
                          <a:ea typeface="+mn-ea"/>
                          <a:cs typeface="+mn-cs"/>
                        </a:rPr>
                        <a:t>experiencing more anxiety and depression than men. Survey represents</a:t>
                      </a:r>
                      <a:r>
                        <a:rPr lang="id-ID" sz="1050" b="0" i="0" u="none" strike="noStrike" kern="1200" baseline="0" dirty="0">
                          <a:solidFill>
                            <a:schemeClr val="dk1"/>
                          </a:solidFill>
                          <a:latin typeface="+mn-lt"/>
                          <a:ea typeface="+mn-ea"/>
                          <a:cs typeface="+mn-cs"/>
                        </a:rPr>
                        <a:t> </a:t>
                      </a:r>
                      <a:r>
                        <a:rPr lang="en-US" sz="1050" b="0" i="0" u="none" strike="noStrike" kern="1200" baseline="0" dirty="0">
                          <a:solidFill>
                            <a:schemeClr val="dk1"/>
                          </a:solidFill>
                          <a:latin typeface="+mn-lt"/>
                          <a:ea typeface="+mn-ea"/>
                          <a:cs typeface="+mn-cs"/>
                        </a:rPr>
                        <a:t>seniors of all age segments have depression and anxiety issues. However,</a:t>
                      </a:r>
                      <a:r>
                        <a:rPr lang="id-ID" sz="1050" b="0" i="0" u="none" strike="noStrike" kern="1200" baseline="0" dirty="0">
                          <a:solidFill>
                            <a:schemeClr val="dk1"/>
                          </a:solidFill>
                          <a:latin typeface="+mn-lt"/>
                          <a:ea typeface="+mn-ea"/>
                          <a:cs typeface="+mn-cs"/>
                        </a:rPr>
                        <a:t> </a:t>
                      </a:r>
                      <a:r>
                        <a:rPr lang="en-US" sz="1050" b="0" i="0" u="none" strike="noStrike" kern="1200" baseline="0" dirty="0">
                          <a:solidFill>
                            <a:schemeClr val="dk1"/>
                          </a:solidFill>
                          <a:latin typeface="+mn-lt"/>
                          <a:ea typeface="+mn-ea"/>
                          <a:cs typeface="+mn-cs"/>
                        </a:rPr>
                        <a:t>there was no significant distinctions between different age segments</a:t>
                      </a:r>
                      <a:r>
                        <a:rPr lang="id-ID" sz="1050" b="0" i="0" u="none" strike="noStrike" kern="1200" baseline="0" dirty="0">
                          <a:solidFill>
                            <a:schemeClr val="dk1"/>
                          </a:solidFill>
                          <a:latin typeface="+mn-lt"/>
                          <a:ea typeface="+mn-ea"/>
                          <a:cs typeface="+mn-cs"/>
                        </a:rPr>
                        <a:t> </a:t>
                      </a:r>
                      <a:r>
                        <a:rPr lang="en-US" sz="1050" b="0" i="0" u="none" strike="noStrike" kern="1200" baseline="0" dirty="0">
                          <a:solidFill>
                            <a:schemeClr val="dk1"/>
                          </a:solidFill>
                          <a:latin typeface="+mn-lt"/>
                          <a:ea typeface="+mn-ea"/>
                          <a:cs typeface="+mn-cs"/>
                        </a:rPr>
                        <a:t>(P&gt;0.05), which may be related to the physiological changes</a:t>
                      </a:r>
                      <a:r>
                        <a:rPr lang="id-ID" sz="1050" b="0" i="0" u="none" strike="noStrike" kern="1200" baseline="0" dirty="0">
                          <a:solidFill>
                            <a:schemeClr val="dk1"/>
                          </a:solidFill>
                          <a:latin typeface="+mn-lt"/>
                          <a:ea typeface="+mn-ea"/>
                          <a:cs typeface="+mn-cs"/>
                        </a:rPr>
                        <a:t> </a:t>
                      </a:r>
                      <a:r>
                        <a:rPr lang="en-US" sz="1050" b="0" i="0" u="none" strike="noStrike" kern="1200" baseline="0" dirty="0">
                          <a:solidFill>
                            <a:schemeClr val="dk1"/>
                          </a:solidFill>
                          <a:latin typeface="+mn-lt"/>
                          <a:ea typeface="+mn-ea"/>
                          <a:cs typeface="+mn-cs"/>
                        </a:rPr>
                        <a:t>and psychological characteristics of the seniors. </a:t>
                      </a:r>
                      <a:endParaRPr lang="en-US" sz="500" dirty="0">
                        <a:effectLst/>
                        <a:latin typeface="Calibri"/>
                        <a:ea typeface="Calibri"/>
                        <a:cs typeface="Arial"/>
                      </a:endParaRPr>
                    </a:p>
                  </a:txBody>
                  <a:tcPr marL="50979" marR="50979" marT="0" marB="0">
                    <a:solidFill>
                      <a:schemeClr val="accent1">
                        <a:lumMod val="40000"/>
                        <a:lumOff val="60000"/>
                      </a:schemeClr>
                    </a:solidFill>
                  </a:tcPr>
                </a:tc>
                <a:tc>
                  <a:txBody>
                    <a:bodyPr/>
                    <a:lstStyle/>
                    <a:p>
                      <a:pPr algn="just">
                        <a:lnSpc>
                          <a:spcPct val="107000"/>
                        </a:lnSpc>
                        <a:spcAft>
                          <a:spcPts val="0"/>
                        </a:spcAft>
                      </a:pPr>
                      <a:r>
                        <a:rPr lang="id-ID" sz="1000" dirty="0">
                          <a:effectLst/>
                        </a:rPr>
                        <a:t>Scopus</a:t>
                      </a:r>
                      <a:endParaRPr lang="en-US" sz="1000" dirty="0">
                        <a:effectLst/>
                        <a:latin typeface="Calibri"/>
                        <a:ea typeface="Calibri"/>
                        <a:cs typeface="Arial"/>
                      </a:endParaRPr>
                    </a:p>
                  </a:txBody>
                  <a:tcPr marL="50979" marR="50979"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803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6BF2897D-4DAA-F8F2-8A5E-21D6CCFD1F85}"/>
            </a:ext>
          </a:extLst>
        </p:cNvPr>
        <p:cNvGrpSpPr/>
        <p:nvPr/>
      </p:nvGrpSpPr>
      <p:grpSpPr>
        <a:xfrm>
          <a:off x="0" y="0"/>
          <a:ext cx="0" cy="0"/>
          <a:chOff x="0" y="0"/>
          <a:chExt cx="0" cy="0"/>
        </a:xfrm>
      </p:grpSpPr>
      <p:sp>
        <p:nvSpPr>
          <p:cNvPr id="83" name="Google Shape;83;p15">
            <a:extLst>
              <a:ext uri="{FF2B5EF4-FFF2-40B4-BE49-F238E27FC236}">
                <a16:creationId xmlns:a16="http://schemas.microsoft.com/office/drawing/2014/main" id="{13C3C70F-3BD6-26BA-2CB5-F0D2522F4AB9}"/>
              </a:ext>
            </a:extLst>
          </p:cNvPr>
          <p:cNvSpPr txBox="1">
            <a:spLocks noGrp="1"/>
          </p:cNvSpPr>
          <p:nvPr>
            <p:ph type="title"/>
          </p:nvPr>
        </p:nvSpPr>
        <p:spPr>
          <a:xfrm>
            <a:off x="97605" y="282747"/>
            <a:ext cx="7916238" cy="598717"/>
          </a:xfrm>
          <a:prstGeom prst="rect">
            <a:avLst/>
          </a:prstGeom>
        </p:spPr>
        <p:txBody>
          <a:bodyPr spcFirstLastPara="1" wrap="square" lIns="91425" tIns="91425" rIns="91425" bIns="91425" anchor="t" anchorCtr="0">
            <a:normAutofit fontScale="90000"/>
          </a:bodyPr>
          <a:lstStyle/>
          <a:p>
            <a:pPr lvl="0" algn="ctr"/>
            <a:r>
              <a:rPr lang="en-US" dirty="0"/>
              <a:t>Langkah 8. </a:t>
            </a:r>
            <a:r>
              <a:rPr lang="en-US" dirty="0" err="1"/>
              <a:t>Sintesis</a:t>
            </a:r>
            <a:r>
              <a:rPr lang="en-US" dirty="0"/>
              <a:t> </a:t>
            </a:r>
            <a:r>
              <a:rPr lang="en-US" dirty="0" err="1"/>
              <a:t>hasil</a:t>
            </a:r>
            <a:endParaRPr dirty="0"/>
          </a:p>
        </p:txBody>
      </p:sp>
      <p:sp>
        <p:nvSpPr>
          <p:cNvPr id="84" name="Google Shape;84;p15">
            <a:extLst>
              <a:ext uri="{FF2B5EF4-FFF2-40B4-BE49-F238E27FC236}">
                <a16:creationId xmlns:a16="http://schemas.microsoft.com/office/drawing/2014/main" id="{FA030EC9-C4A2-F185-E7A7-2554C0FB1FBC}"/>
              </a:ext>
            </a:extLst>
          </p:cNvPr>
          <p:cNvSpPr txBox="1">
            <a:spLocks noGrp="1"/>
          </p:cNvSpPr>
          <p:nvPr>
            <p:ph type="body" idx="1"/>
          </p:nvPr>
        </p:nvSpPr>
        <p:spPr>
          <a:xfrm>
            <a:off x="184935" y="929811"/>
            <a:ext cx="8681663" cy="3976099"/>
          </a:xfrm>
          <a:prstGeom prst="rect">
            <a:avLst/>
          </a:prstGeom>
        </p:spPr>
        <p:txBody>
          <a:bodyPr spcFirstLastPara="1" wrap="square" lIns="91425" tIns="91425" rIns="91425" bIns="91425" anchor="t" anchorCtr="0">
            <a:noAutofit/>
          </a:bodyPr>
          <a:lstStyle/>
          <a:p>
            <a:pPr marL="114300" indent="0">
              <a:buNone/>
            </a:pPr>
            <a:r>
              <a:rPr lang="en-US" dirty="0" err="1"/>
              <a:t>Sintesis</a:t>
            </a:r>
            <a:r>
              <a:rPr lang="en-US" dirty="0"/>
              <a:t> </a:t>
            </a:r>
            <a:r>
              <a:rPr lang="en-US" dirty="0" err="1"/>
              <a:t>dapat</a:t>
            </a:r>
            <a:r>
              <a:rPr lang="en-US" dirty="0"/>
              <a:t> </a:t>
            </a:r>
            <a:r>
              <a:rPr lang="en-US" dirty="0" err="1"/>
              <a:t>dilakukan</a:t>
            </a:r>
            <a:r>
              <a:rPr lang="en-US" dirty="0"/>
              <a:t> </a:t>
            </a:r>
            <a:r>
              <a:rPr lang="en-US" dirty="0" err="1"/>
              <a:t>dengan</a:t>
            </a:r>
            <a:r>
              <a:rPr lang="en-US" dirty="0"/>
              <a:t> dua </a:t>
            </a:r>
            <a:r>
              <a:rPr lang="en-US" dirty="0" err="1"/>
              <a:t>cara</a:t>
            </a:r>
            <a:r>
              <a:rPr lang="en-US" dirty="0"/>
              <a:t> </a:t>
            </a:r>
            <a:r>
              <a:rPr lang="en-US" dirty="0" err="1"/>
              <a:t>besar</a:t>
            </a:r>
            <a:r>
              <a:rPr lang="en-US" dirty="0"/>
              <a:t>:</a:t>
            </a:r>
          </a:p>
          <a:p>
            <a:pPr marL="114300" indent="0">
              <a:buNone/>
            </a:pPr>
            <a:r>
              <a:rPr lang="en-US" b="1" dirty="0"/>
              <a:t>a. Meta-</a:t>
            </a:r>
            <a:r>
              <a:rPr lang="en-US" b="1" dirty="0" err="1"/>
              <a:t>analisis</a:t>
            </a:r>
            <a:endParaRPr lang="en-US" b="1" dirty="0"/>
          </a:p>
          <a:p>
            <a:r>
              <a:rPr lang="en-US" dirty="0" err="1"/>
              <a:t>Dipakai</a:t>
            </a:r>
            <a:r>
              <a:rPr lang="en-US" dirty="0"/>
              <a:t> </a:t>
            </a:r>
            <a:r>
              <a:rPr lang="en-US" dirty="0" err="1"/>
              <a:t>jika</a:t>
            </a:r>
            <a:r>
              <a:rPr lang="en-US" dirty="0"/>
              <a:t> </a:t>
            </a:r>
            <a:r>
              <a:rPr lang="en-US" dirty="0" err="1"/>
              <a:t>studi</a:t>
            </a:r>
            <a:r>
              <a:rPr lang="en-US" dirty="0"/>
              <a:t> </a:t>
            </a:r>
            <a:r>
              <a:rPr lang="en-US" dirty="0" err="1"/>
              <a:t>cukup</a:t>
            </a:r>
            <a:r>
              <a:rPr lang="en-US" dirty="0"/>
              <a:t> </a:t>
            </a:r>
            <a:r>
              <a:rPr lang="en-US" dirty="0" err="1"/>
              <a:t>homogen</a:t>
            </a:r>
            <a:r>
              <a:rPr lang="en-US" dirty="0"/>
              <a:t> </a:t>
            </a:r>
            <a:r>
              <a:rPr lang="en-US" dirty="0" err="1"/>
              <a:t>dari</a:t>
            </a:r>
            <a:r>
              <a:rPr lang="en-US" dirty="0"/>
              <a:t> </a:t>
            </a:r>
            <a:r>
              <a:rPr lang="en-US" dirty="0" err="1"/>
              <a:t>sisi</a:t>
            </a:r>
            <a:r>
              <a:rPr lang="en-US" dirty="0"/>
              <a:t> </a:t>
            </a:r>
            <a:r>
              <a:rPr lang="en-US" dirty="0" err="1"/>
              <a:t>populasi</a:t>
            </a:r>
            <a:r>
              <a:rPr lang="en-US" dirty="0"/>
              <a:t>, </a:t>
            </a:r>
            <a:r>
              <a:rPr lang="en-US" dirty="0" err="1"/>
              <a:t>intervensi</a:t>
            </a:r>
            <a:r>
              <a:rPr lang="en-US" dirty="0"/>
              <a:t>/</a:t>
            </a:r>
            <a:r>
              <a:rPr lang="en-US" dirty="0" err="1"/>
              <a:t>eksposur</a:t>
            </a:r>
            <a:r>
              <a:rPr lang="en-US" dirty="0"/>
              <a:t>, outcome, dan </a:t>
            </a:r>
            <a:r>
              <a:rPr lang="en-US" dirty="0" err="1"/>
              <a:t>statistiknya</a:t>
            </a:r>
            <a:r>
              <a:rPr lang="en-US" dirty="0"/>
              <a:t> </a:t>
            </a:r>
            <a:r>
              <a:rPr lang="en-US" dirty="0" err="1"/>
              <a:t>kompatibel</a:t>
            </a:r>
            <a:r>
              <a:rPr lang="en-US" dirty="0"/>
              <a:t>.</a:t>
            </a:r>
          </a:p>
          <a:p>
            <a:pPr marL="114300" indent="0">
              <a:buNone/>
            </a:pPr>
            <a:r>
              <a:rPr lang="en-US" b="1" dirty="0"/>
              <a:t>b. Narrative synthesis / systematic synthesis </a:t>
            </a:r>
            <a:r>
              <a:rPr lang="en-US" b="1" dirty="0" err="1"/>
              <a:t>tanpa</a:t>
            </a:r>
            <a:r>
              <a:rPr lang="en-US" b="1" dirty="0"/>
              <a:t> meta-</a:t>
            </a:r>
            <a:r>
              <a:rPr lang="en-US" b="1" dirty="0" err="1"/>
              <a:t>analisis</a:t>
            </a:r>
            <a:endParaRPr lang="en-US" b="1" dirty="0"/>
          </a:p>
          <a:p>
            <a:r>
              <a:rPr lang="en-US" dirty="0" err="1"/>
              <a:t>Dipakai</a:t>
            </a:r>
            <a:r>
              <a:rPr lang="en-US" dirty="0"/>
              <a:t> </a:t>
            </a:r>
            <a:r>
              <a:rPr lang="en-US" dirty="0" err="1"/>
              <a:t>jika</a:t>
            </a:r>
            <a:r>
              <a:rPr lang="en-US" dirty="0"/>
              <a:t> </a:t>
            </a:r>
            <a:r>
              <a:rPr lang="en-US" dirty="0" err="1"/>
              <a:t>studi</a:t>
            </a:r>
            <a:r>
              <a:rPr lang="en-US" dirty="0"/>
              <a:t> </a:t>
            </a:r>
            <a:r>
              <a:rPr lang="en-US" dirty="0" err="1"/>
              <a:t>heterogen</a:t>
            </a:r>
            <a:r>
              <a:rPr lang="en-US" dirty="0"/>
              <a:t> </a:t>
            </a:r>
            <a:r>
              <a:rPr lang="en-US" dirty="0" err="1"/>
              <a:t>atau</a:t>
            </a:r>
            <a:r>
              <a:rPr lang="en-US" dirty="0"/>
              <a:t> </a:t>
            </a:r>
            <a:r>
              <a:rPr lang="en-US" dirty="0" err="1"/>
              <a:t>datanya</a:t>
            </a:r>
            <a:r>
              <a:rPr lang="en-US" dirty="0"/>
              <a:t> </a:t>
            </a:r>
            <a:r>
              <a:rPr lang="en-US" dirty="0" err="1"/>
              <a:t>tidak</a:t>
            </a:r>
            <a:r>
              <a:rPr lang="en-US" dirty="0"/>
              <a:t> </a:t>
            </a:r>
            <a:r>
              <a:rPr lang="en-US" dirty="0" err="1"/>
              <a:t>memungkinkan</a:t>
            </a:r>
            <a:r>
              <a:rPr lang="en-US" dirty="0"/>
              <a:t> </a:t>
            </a:r>
            <a:r>
              <a:rPr lang="en-US" dirty="0" err="1"/>
              <a:t>digabung</a:t>
            </a:r>
            <a:r>
              <a:rPr lang="en-US" dirty="0"/>
              <a:t> </a:t>
            </a:r>
            <a:r>
              <a:rPr lang="en-US" dirty="0" err="1"/>
              <a:t>secara</a:t>
            </a:r>
            <a:r>
              <a:rPr lang="en-US" dirty="0"/>
              <a:t> </a:t>
            </a:r>
            <a:r>
              <a:rPr lang="en-US" dirty="0" err="1"/>
              <a:t>statistik</a:t>
            </a:r>
            <a:r>
              <a:rPr lang="en-US" dirty="0"/>
              <a:t>.</a:t>
            </a:r>
          </a:p>
          <a:p>
            <a:r>
              <a:rPr lang="en-US" dirty="0"/>
              <a:t>PRISMA 2020 </a:t>
            </a:r>
            <a:r>
              <a:rPr lang="en-US" dirty="0" err="1"/>
              <a:t>menjelaskan</a:t>
            </a:r>
            <a:r>
              <a:rPr lang="en-US" dirty="0"/>
              <a:t> </a:t>
            </a:r>
            <a:r>
              <a:rPr lang="en-US" dirty="0" err="1"/>
              <a:t>bahwa</a:t>
            </a:r>
            <a:r>
              <a:rPr lang="en-US" dirty="0"/>
              <a:t> systematic review </a:t>
            </a:r>
            <a:r>
              <a:rPr lang="en-US" dirty="0" err="1"/>
              <a:t>bisa</a:t>
            </a:r>
            <a:r>
              <a:rPr lang="en-US" dirty="0"/>
              <a:t> </a:t>
            </a:r>
            <a:r>
              <a:rPr lang="en-US" dirty="0" err="1"/>
              <a:t>dilakukan</a:t>
            </a:r>
            <a:r>
              <a:rPr lang="en-US" dirty="0"/>
              <a:t> </a:t>
            </a:r>
            <a:r>
              <a:rPr lang="en-US" dirty="0" err="1"/>
              <a:t>baik</a:t>
            </a:r>
            <a:r>
              <a:rPr lang="en-US" dirty="0"/>
              <a:t> </a:t>
            </a:r>
            <a:r>
              <a:rPr lang="en-US" dirty="0" err="1"/>
              <a:t>dengan</a:t>
            </a:r>
            <a:r>
              <a:rPr lang="en-US" dirty="0"/>
              <a:t> synthesis </a:t>
            </a:r>
            <a:r>
              <a:rPr lang="en-US" dirty="0" err="1"/>
              <a:t>statistik</a:t>
            </a:r>
            <a:r>
              <a:rPr lang="en-US" dirty="0"/>
              <a:t> </a:t>
            </a:r>
            <a:r>
              <a:rPr lang="en-US" dirty="0" err="1"/>
              <a:t>maupun</a:t>
            </a:r>
            <a:r>
              <a:rPr lang="en-US" dirty="0"/>
              <a:t> </a:t>
            </a:r>
            <a:r>
              <a:rPr lang="en-US" dirty="0" err="1"/>
              <a:t>tanpa</a:t>
            </a:r>
            <a:r>
              <a:rPr lang="en-US" dirty="0"/>
              <a:t> synthesis </a:t>
            </a:r>
            <a:r>
              <a:rPr lang="en-US" dirty="0" err="1"/>
              <a:t>statistik</a:t>
            </a:r>
            <a:r>
              <a:rPr lang="en-US" dirty="0"/>
              <a:t>. Cochrane juga </a:t>
            </a:r>
            <a:r>
              <a:rPr lang="en-US" dirty="0" err="1"/>
              <a:t>menekankan</a:t>
            </a:r>
            <a:r>
              <a:rPr lang="en-US" dirty="0"/>
              <a:t> </a:t>
            </a:r>
            <a:r>
              <a:rPr lang="en-US" dirty="0" err="1"/>
              <a:t>bahwa</a:t>
            </a:r>
            <a:r>
              <a:rPr lang="en-US" dirty="0"/>
              <a:t> </a:t>
            </a:r>
            <a:r>
              <a:rPr lang="en-US" dirty="0" err="1"/>
              <a:t>untuk</a:t>
            </a:r>
            <a:r>
              <a:rPr lang="en-US" dirty="0"/>
              <a:t> review </a:t>
            </a:r>
            <a:r>
              <a:rPr lang="en-US" dirty="0" err="1"/>
              <a:t>tanpa</a:t>
            </a:r>
            <a:r>
              <a:rPr lang="en-US" dirty="0"/>
              <a:t> meta-</a:t>
            </a:r>
            <a:r>
              <a:rPr lang="en-US" dirty="0" err="1"/>
              <a:t>analisis</a:t>
            </a:r>
            <a:r>
              <a:rPr lang="en-US" dirty="0"/>
              <a:t>, </a:t>
            </a:r>
            <a:r>
              <a:rPr lang="en-US" dirty="0" err="1"/>
              <a:t>penyajian</a:t>
            </a:r>
            <a:r>
              <a:rPr lang="en-US" dirty="0"/>
              <a:t> visual dan </a:t>
            </a:r>
            <a:r>
              <a:rPr lang="en-US" dirty="0" err="1"/>
              <a:t>tabel</a:t>
            </a:r>
            <a:r>
              <a:rPr lang="en-US" dirty="0"/>
              <a:t> </a:t>
            </a:r>
            <a:r>
              <a:rPr lang="en-US" dirty="0" err="1"/>
              <a:t>tetap</a:t>
            </a:r>
            <a:r>
              <a:rPr lang="en-US" dirty="0"/>
              <a:t> </a:t>
            </a:r>
            <a:r>
              <a:rPr lang="en-US" dirty="0" err="1"/>
              <a:t>penting</a:t>
            </a:r>
            <a:r>
              <a:rPr lang="en-US" dirty="0"/>
              <a:t> agar </a:t>
            </a:r>
            <a:r>
              <a:rPr lang="en-US" dirty="0" err="1"/>
              <a:t>pola</a:t>
            </a:r>
            <a:r>
              <a:rPr lang="en-US" dirty="0"/>
              <a:t> data </a:t>
            </a:r>
            <a:r>
              <a:rPr lang="en-US" dirty="0" err="1"/>
              <a:t>terlihat</a:t>
            </a:r>
            <a:r>
              <a:rPr lang="en-US" dirty="0"/>
              <a:t> </a:t>
            </a:r>
            <a:r>
              <a:rPr lang="en-US" dirty="0" err="1"/>
              <a:t>jelas</a:t>
            </a:r>
            <a:r>
              <a:rPr lang="en-US" dirty="0"/>
              <a:t> dan </a:t>
            </a:r>
            <a:r>
              <a:rPr lang="en-US" dirty="0" err="1"/>
              <a:t>interpretasi</a:t>
            </a:r>
            <a:r>
              <a:rPr lang="en-US" dirty="0"/>
              <a:t> </a:t>
            </a:r>
            <a:r>
              <a:rPr lang="en-US" dirty="0" err="1"/>
              <a:t>tetap</a:t>
            </a:r>
            <a:r>
              <a:rPr lang="en-US" dirty="0"/>
              <a:t> </a:t>
            </a:r>
            <a:r>
              <a:rPr lang="en-US" dirty="0" err="1"/>
              <a:t>transparan</a:t>
            </a:r>
            <a:r>
              <a:rPr lang="en-US" dirty="0"/>
              <a:t>.</a:t>
            </a:r>
          </a:p>
        </p:txBody>
      </p:sp>
      <p:pic>
        <p:nvPicPr>
          <p:cNvPr id="2" name="Google Shape;78;p14" descr="Cover.png">
            <a:extLst>
              <a:ext uri="{FF2B5EF4-FFF2-40B4-BE49-F238E27FC236}">
                <a16:creationId xmlns:a16="http://schemas.microsoft.com/office/drawing/2014/main" id="{28325256-FCAE-ACF7-1E35-C466AFC11E5D}"/>
              </a:ext>
            </a:extLst>
          </p:cNvPr>
          <p:cNvPicPr preferRelativeResize="0"/>
          <p:nvPr/>
        </p:nvPicPr>
        <p:blipFill rotWithShape="1">
          <a:blip r:embed="rId3">
            <a:alphaModFix/>
          </a:blip>
          <a:srcRect t="63539" b="30242"/>
          <a:stretch/>
        </p:blipFill>
        <p:spPr>
          <a:xfrm>
            <a:off x="0" y="4717085"/>
            <a:ext cx="9140825" cy="426415"/>
          </a:xfrm>
          <a:prstGeom prst="rect">
            <a:avLst/>
          </a:prstGeom>
          <a:noFill/>
          <a:ln>
            <a:noFill/>
          </a:ln>
        </p:spPr>
      </p:pic>
      <p:pic>
        <p:nvPicPr>
          <p:cNvPr id="4" name="Google Shape;77;p14">
            <a:extLst>
              <a:ext uri="{FF2B5EF4-FFF2-40B4-BE49-F238E27FC236}">
                <a16:creationId xmlns:a16="http://schemas.microsoft.com/office/drawing/2014/main" id="{F25A6435-D8F6-FFFA-48FB-8E70E2E3293E}"/>
              </a:ext>
            </a:extLst>
          </p:cNvPr>
          <p:cNvPicPr preferRelativeResize="0"/>
          <p:nvPr/>
        </p:nvPicPr>
        <p:blipFill>
          <a:blip r:embed="rId4">
            <a:alphaModFix/>
          </a:blip>
          <a:stretch>
            <a:fillRect/>
          </a:stretch>
        </p:blipFill>
        <p:spPr>
          <a:xfrm>
            <a:off x="5876818" y="1"/>
            <a:ext cx="3267180" cy="380143"/>
          </a:xfrm>
          <a:prstGeom prst="rect">
            <a:avLst/>
          </a:prstGeom>
          <a:noFill/>
          <a:ln>
            <a:noFill/>
          </a:ln>
        </p:spPr>
      </p:pic>
    </p:spTree>
    <p:extLst>
      <p:ext uri="{BB962C8B-B14F-4D97-AF65-F5344CB8AC3E}">
        <p14:creationId xmlns:p14="http://schemas.microsoft.com/office/powerpoint/2010/main" val="2415980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78FC0880-A8DA-7F4A-200A-C180649EF6E0}"/>
            </a:ext>
          </a:extLst>
        </p:cNvPr>
        <p:cNvGrpSpPr/>
        <p:nvPr/>
      </p:nvGrpSpPr>
      <p:grpSpPr>
        <a:xfrm>
          <a:off x="0" y="0"/>
          <a:ext cx="0" cy="0"/>
          <a:chOff x="0" y="0"/>
          <a:chExt cx="0" cy="0"/>
        </a:xfrm>
      </p:grpSpPr>
      <p:sp>
        <p:nvSpPr>
          <p:cNvPr id="83" name="Google Shape;83;p15">
            <a:extLst>
              <a:ext uri="{FF2B5EF4-FFF2-40B4-BE49-F238E27FC236}">
                <a16:creationId xmlns:a16="http://schemas.microsoft.com/office/drawing/2014/main" id="{626DD085-112D-A3AC-CCB3-37CC87761CEA}"/>
              </a:ext>
            </a:extLst>
          </p:cNvPr>
          <p:cNvSpPr txBox="1">
            <a:spLocks noGrp="1"/>
          </p:cNvSpPr>
          <p:nvPr>
            <p:ph type="title"/>
          </p:nvPr>
        </p:nvSpPr>
        <p:spPr>
          <a:xfrm>
            <a:off x="97605" y="282747"/>
            <a:ext cx="7916238" cy="598717"/>
          </a:xfrm>
          <a:prstGeom prst="rect">
            <a:avLst/>
          </a:prstGeom>
        </p:spPr>
        <p:txBody>
          <a:bodyPr spcFirstLastPara="1" wrap="square" lIns="91425" tIns="91425" rIns="91425" bIns="91425" anchor="t" anchorCtr="0">
            <a:normAutofit fontScale="90000"/>
          </a:bodyPr>
          <a:lstStyle/>
          <a:p>
            <a:pPr lvl="0" algn="ctr"/>
            <a:r>
              <a:rPr lang="en-US" dirty="0"/>
              <a:t>Langkah 9. </a:t>
            </a:r>
            <a:r>
              <a:rPr lang="en-US" dirty="0" err="1"/>
              <a:t>Melaporkan</a:t>
            </a:r>
            <a:r>
              <a:rPr lang="en-US" dirty="0"/>
              <a:t> </a:t>
            </a:r>
            <a:r>
              <a:rPr lang="en-US" dirty="0" err="1"/>
              <a:t>hasil</a:t>
            </a:r>
            <a:r>
              <a:rPr lang="en-US" dirty="0"/>
              <a:t> </a:t>
            </a:r>
            <a:r>
              <a:rPr lang="en-US" dirty="0" err="1"/>
              <a:t>sesuai</a:t>
            </a:r>
            <a:r>
              <a:rPr lang="en-US" dirty="0"/>
              <a:t> PRISMA 2020</a:t>
            </a:r>
            <a:endParaRPr dirty="0"/>
          </a:p>
        </p:txBody>
      </p:sp>
      <p:sp>
        <p:nvSpPr>
          <p:cNvPr id="84" name="Google Shape;84;p15">
            <a:extLst>
              <a:ext uri="{FF2B5EF4-FFF2-40B4-BE49-F238E27FC236}">
                <a16:creationId xmlns:a16="http://schemas.microsoft.com/office/drawing/2014/main" id="{106F1243-250A-E37B-D44D-7EAD1339A9E6}"/>
              </a:ext>
            </a:extLst>
          </p:cNvPr>
          <p:cNvSpPr txBox="1">
            <a:spLocks noGrp="1"/>
          </p:cNvSpPr>
          <p:nvPr>
            <p:ph type="body" idx="1"/>
          </p:nvPr>
        </p:nvSpPr>
        <p:spPr>
          <a:xfrm>
            <a:off x="297950" y="837343"/>
            <a:ext cx="8676525" cy="3879741"/>
          </a:xfrm>
          <a:prstGeom prst="rect">
            <a:avLst/>
          </a:prstGeom>
        </p:spPr>
        <p:txBody>
          <a:bodyPr spcFirstLastPara="1" wrap="square" lIns="91425" tIns="91425" rIns="91425" bIns="91425" anchor="t" anchorCtr="0">
            <a:noAutofit/>
          </a:bodyPr>
          <a:lstStyle/>
          <a:p>
            <a:pPr marL="114300" indent="0">
              <a:buNone/>
            </a:pPr>
            <a:r>
              <a:rPr lang="en-US" sz="1600" dirty="0" err="1"/>
              <a:t>Laporan</a:t>
            </a:r>
            <a:r>
              <a:rPr lang="en-US" sz="1600" dirty="0"/>
              <a:t> </a:t>
            </a:r>
            <a:r>
              <a:rPr lang="en-US" sz="1600" dirty="0" err="1"/>
              <a:t>akhir</a:t>
            </a:r>
            <a:r>
              <a:rPr lang="en-US" sz="1600" dirty="0"/>
              <a:t> SLR </a:t>
            </a:r>
            <a:r>
              <a:rPr lang="en-US" sz="1600" dirty="0" err="1"/>
              <a:t>idealnya</a:t>
            </a:r>
            <a:r>
              <a:rPr lang="en-US" sz="1600" dirty="0"/>
              <a:t> </a:t>
            </a:r>
            <a:r>
              <a:rPr lang="en-US" sz="1600" dirty="0" err="1"/>
              <a:t>memuat</a:t>
            </a:r>
            <a:r>
              <a:rPr lang="en-US" sz="1600" dirty="0"/>
              <a:t>:</a:t>
            </a:r>
          </a:p>
          <a:p>
            <a:r>
              <a:rPr lang="en-US" sz="1600" dirty="0" err="1"/>
              <a:t>judul</a:t>
            </a:r>
            <a:r>
              <a:rPr lang="en-US" sz="1600" dirty="0"/>
              <a:t> dan </a:t>
            </a:r>
            <a:r>
              <a:rPr lang="en-US" sz="1600" dirty="0" err="1"/>
              <a:t>abstrak</a:t>
            </a:r>
            <a:r>
              <a:rPr lang="en-US" sz="1600" dirty="0"/>
              <a:t> yang </a:t>
            </a:r>
            <a:r>
              <a:rPr lang="en-US" sz="1600" dirty="0" err="1"/>
              <a:t>jelas</a:t>
            </a:r>
            <a:r>
              <a:rPr lang="en-US" sz="1600" dirty="0"/>
              <a:t>, </a:t>
            </a:r>
          </a:p>
          <a:p>
            <a:r>
              <a:rPr lang="en-US" sz="1600" dirty="0" err="1"/>
              <a:t>alasan</a:t>
            </a:r>
            <a:r>
              <a:rPr lang="en-US" sz="1600" dirty="0"/>
              <a:t> dan </a:t>
            </a:r>
            <a:r>
              <a:rPr lang="en-US" sz="1600" dirty="0" err="1"/>
              <a:t>tujuan</a:t>
            </a:r>
            <a:r>
              <a:rPr lang="en-US" sz="1600" dirty="0"/>
              <a:t> review, </a:t>
            </a:r>
          </a:p>
          <a:p>
            <a:r>
              <a:rPr lang="en-US" sz="1600" dirty="0" err="1"/>
              <a:t>metode</a:t>
            </a:r>
            <a:r>
              <a:rPr lang="en-US" sz="1600" dirty="0"/>
              <a:t> </a:t>
            </a:r>
            <a:r>
              <a:rPr lang="en-US" sz="1600" dirty="0" err="1"/>
              <a:t>lengkap</a:t>
            </a:r>
            <a:r>
              <a:rPr lang="en-US" sz="1600" dirty="0"/>
              <a:t>, </a:t>
            </a:r>
          </a:p>
          <a:p>
            <a:r>
              <a:rPr lang="en-US" sz="1600" dirty="0"/>
              <a:t>flow diagram </a:t>
            </a:r>
            <a:r>
              <a:rPr lang="en-US" sz="1600" dirty="0" err="1"/>
              <a:t>seleksi</a:t>
            </a:r>
            <a:r>
              <a:rPr lang="en-US" sz="1600" dirty="0"/>
              <a:t> </a:t>
            </a:r>
            <a:r>
              <a:rPr lang="en-US" sz="1600" dirty="0" err="1"/>
              <a:t>studi</a:t>
            </a:r>
            <a:r>
              <a:rPr lang="en-US" sz="1600" dirty="0"/>
              <a:t>, </a:t>
            </a:r>
          </a:p>
          <a:p>
            <a:r>
              <a:rPr lang="en-US" sz="1600" dirty="0" err="1"/>
              <a:t>karakteristik</a:t>
            </a:r>
            <a:r>
              <a:rPr lang="en-US" sz="1600" dirty="0"/>
              <a:t> </a:t>
            </a:r>
            <a:r>
              <a:rPr lang="en-US" sz="1600" dirty="0" err="1"/>
              <a:t>studi</a:t>
            </a:r>
            <a:r>
              <a:rPr lang="en-US" sz="1600" dirty="0"/>
              <a:t>, </a:t>
            </a:r>
          </a:p>
          <a:p>
            <a:r>
              <a:rPr lang="en-US" sz="1600" dirty="0" err="1"/>
              <a:t>hasil</a:t>
            </a:r>
            <a:r>
              <a:rPr lang="en-US" sz="1600" dirty="0"/>
              <a:t> appraisal, </a:t>
            </a:r>
          </a:p>
          <a:p>
            <a:r>
              <a:rPr lang="en-US" sz="1600" dirty="0" err="1"/>
              <a:t>hasil</a:t>
            </a:r>
            <a:r>
              <a:rPr lang="en-US" sz="1600" dirty="0"/>
              <a:t> </a:t>
            </a:r>
            <a:r>
              <a:rPr lang="en-US" sz="1600" dirty="0" err="1"/>
              <a:t>sintesis</a:t>
            </a:r>
            <a:r>
              <a:rPr lang="en-US" sz="1600" dirty="0"/>
              <a:t>, </a:t>
            </a:r>
          </a:p>
          <a:p>
            <a:r>
              <a:rPr lang="en-US" sz="1600" dirty="0" err="1"/>
              <a:t>pembahasan</a:t>
            </a:r>
            <a:r>
              <a:rPr lang="en-US" sz="1600" dirty="0"/>
              <a:t>, </a:t>
            </a:r>
          </a:p>
          <a:p>
            <a:r>
              <a:rPr lang="en-US" sz="1600" dirty="0" err="1"/>
              <a:t>keterbatasan</a:t>
            </a:r>
            <a:r>
              <a:rPr lang="en-US" sz="1600" dirty="0"/>
              <a:t>, </a:t>
            </a:r>
          </a:p>
          <a:p>
            <a:r>
              <a:rPr lang="en-US" sz="1600" dirty="0" err="1"/>
              <a:t>konflik</a:t>
            </a:r>
            <a:r>
              <a:rPr lang="en-US" sz="1600" dirty="0"/>
              <a:t> </a:t>
            </a:r>
            <a:r>
              <a:rPr lang="en-US" sz="1600" dirty="0" err="1"/>
              <a:t>kepentingan</a:t>
            </a:r>
            <a:r>
              <a:rPr lang="en-US" sz="1600" dirty="0"/>
              <a:t>, </a:t>
            </a:r>
          </a:p>
        </p:txBody>
      </p:sp>
      <p:pic>
        <p:nvPicPr>
          <p:cNvPr id="2" name="Google Shape;78;p14" descr="Cover.png">
            <a:extLst>
              <a:ext uri="{FF2B5EF4-FFF2-40B4-BE49-F238E27FC236}">
                <a16:creationId xmlns:a16="http://schemas.microsoft.com/office/drawing/2014/main" id="{03D66A07-7753-AFBE-97BA-351874EE6EEA}"/>
              </a:ext>
            </a:extLst>
          </p:cNvPr>
          <p:cNvPicPr preferRelativeResize="0"/>
          <p:nvPr/>
        </p:nvPicPr>
        <p:blipFill rotWithShape="1">
          <a:blip r:embed="rId3">
            <a:alphaModFix/>
          </a:blip>
          <a:srcRect t="63539" b="30242"/>
          <a:stretch/>
        </p:blipFill>
        <p:spPr>
          <a:xfrm>
            <a:off x="0" y="4717085"/>
            <a:ext cx="9140825" cy="426415"/>
          </a:xfrm>
          <a:prstGeom prst="rect">
            <a:avLst/>
          </a:prstGeom>
          <a:noFill/>
          <a:ln>
            <a:noFill/>
          </a:ln>
        </p:spPr>
      </p:pic>
      <p:pic>
        <p:nvPicPr>
          <p:cNvPr id="4" name="Google Shape;77;p14">
            <a:extLst>
              <a:ext uri="{FF2B5EF4-FFF2-40B4-BE49-F238E27FC236}">
                <a16:creationId xmlns:a16="http://schemas.microsoft.com/office/drawing/2014/main" id="{ACF2F6B8-C7AD-E520-FE90-E416315A65EA}"/>
              </a:ext>
            </a:extLst>
          </p:cNvPr>
          <p:cNvPicPr preferRelativeResize="0"/>
          <p:nvPr/>
        </p:nvPicPr>
        <p:blipFill>
          <a:blip r:embed="rId4">
            <a:alphaModFix/>
          </a:blip>
          <a:stretch>
            <a:fillRect/>
          </a:stretch>
        </p:blipFill>
        <p:spPr>
          <a:xfrm>
            <a:off x="5876818" y="1"/>
            <a:ext cx="3267180" cy="380143"/>
          </a:xfrm>
          <a:prstGeom prst="rect">
            <a:avLst/>
          </a:prstGeom>
          <a:noFill/>
          <a:ln>
            <a:noFill/>
          </a:ln>
        </p:spPr>
      </p:pic>
    </p:spTree>
    <p:extLst>
      <p:ext uri="{BB962C8B-B14F-4D97-AF65-F5344CB8AC3E}">
        <p14:creationId xmlns:p14="http://schemas.microsoft.com/office/powerpoint/2010/main" val="234490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プレースホルダー 26"/>
          <p:cNvSpPr>
            <a:spLocks noGrp="1"/>
          </p:cNvSpPr>
          <p:nvPr>
            <p:ph type="body" sz="quarter" idx="21"/>
          </p:nvPr>
        </p:nvSpPr>
        <p:spPr>
          <a:xfrm>
            <a:off x="6521862" y="1226756"/>
            <a:ext cx="2598451" cy="360040"/>
          </a:xfrm>
        </p:spPr>
        <p:txBody>
          <a:bodyPr/>
          <a:lstStyle/>
          <a:p>
            <a:pPr marL="0" indent="0">
              <a:buNone/>
            </a:pPr>
            <a:r>
              <a:rPr lang="id-ID" sz="1800" i="1" dirty="0">
                <a:solidFill>
                  <a:schemeClr val="bg2">
                    <a:lumMod val="75000"/>
                  </a:schemeClr>
                </a:solidFill>
              </a:rPr>
              <a:t>Systematic Review</a:t>
            </a:r>
            <a:endParaRPr lang="ja-JP" altLang="en-US" sz="1800" b="1" dirty="0">
              <a:solidFill>
                <a:schemeClr val="bg2">
                  <a:lumMod val="75000"/>
                </a:schemeClr>
              </a:solidFill>
            </a:endParaRPr>
          </a:p>
        </p:txBody>
      </p:sp>
      <p:sp>
        <p:nvSpPr>
          <p:cNvPr id="28" name="テキスト プレースホルダー 27"/>
          <p:cNvSpPr>
            <a:spLocks noGrp="1"/>
          </p:cNvSpPr>
          <p:nvPr>
            <p:ph type="body" sz="quarter" idx="24"/>
          </p:nvPr>
        </p:nvSpPr>
        <p:spPr>
          <a:xfrm>
            <a:off x="6087560" y="1522825"/>
            <a:ext cx="2974310" cy="958597"/>
          </a:xfrm>
          <a:solidFill>
            <a:srgbClr val="92D050"/>
          </a:solidFill>
        </p:spPr>
        <p:txBody>
          <a:bodyPr/>
          <a:lstStyle/>
          <a:p>
            <a:pPr marL="0" indent="0" algn="ctr">
              <a:spcBef>
                <a:spcPts val="0"/>
              </a:spcBef>
              <a:buNone/>
            </a:pPr>
            <a:r>
              <a:rPr lang="id-ID" sz="1200" dirty="0">
                <a:solidFill>
                  <a:srgbClr val="000000"/>
                </a:solidFill>
              </a:rPr>
              <a:t>cara sistematis untuk mengumpulkan, mengevaluasi secara kritis, mengintegrasikan dan menyajikan temuan studi penelitian</a:t>
            </a:r>
            <a:endParaRPr kumimoji="1" lang="en-US" altLang="ja-JP" sz="1200" dirty="0">
              <a:solidFill>
                <a:srgbClr val="000000"/>
              </a:solidFill>
            </a:endParaRPr>
          </a:p>
        </p:txBody>
      </p:sp>
      <p:sp>
        <p:nvSpPr>
          <p:cNvPr id="33" name="テキスト プレースホルダー 32"/>
          <p:cNvSpPr>
            <a:spLocks noGrp="1"/>
          </p:cNvSpPr>
          <p:nvPr>
            <p:ph type="body" sz="quarter" idx="29"/>
          </p:nvPr>
        </p:nvSpPr>
        <p:spPr>
          <a:xfrm>
            <a:off x="0" y="1242942"/>
            <a:ext cx="2760378" cy="360040"/>
          </a:xfrm>
        </p:spPr>
        <p:txBody>
          <a:bodyPr/>
          <a:lstStyle/>
          <a:p>
            <a:pPr marL="0" indent="0">
              <a:buNone/>
            </a:pPr>
            <a:r>
              <a:rPr lang="id-ID" altLang="ja-JP" sz="1800" b="1" i="1" dirty="0">
                <a:solidFill>
                  <a:schemeClr val="tx1">
                    <a:lumMod val="75000"/>
                  </a:schemeClr>
                </a:solidFill>
                <a:highlight>
                  <a:srgbClr val="000000"/>
                </a:highlight>
              </a:rPr>
              <a:t>Traditional Review</a:t>
            </a:r>
            <a:endParaRPr lang="ja-JP" altLang="en-US" sz="1800" b="1" i="1" dirty="0">
              <a:solidFill>
                <a:schemeClr val="tx1">
                  <a:lumMod val="75000"/>
                </a:schemeClr>
              </a:solidFill>
              <a:highlight>
                <a:srgbClr val="000000"/>
              </a:highlight>
            </a:endParaRPr>
          </a:p>
        </p:txBody>
      </p:sp>
      <p:sp>
        <p:nvSpPr>
          <p:cNvPr id="44" name="テキスト プレースホルダー 43"/>
          <p:cNvSpPr>
            <a:spLocks noGrp="1"/>
          </p:cNvSpPr>
          <p:nvPr>
            <p:ph type="body" sz="quarter" idx="40"/>
          </p:nvPr>
        </p:nvSpPr>
        <p:spPr/>
        <p:txBody>
          <a:bodyPr/>
          <a:lstStyle/>
          <a:p>
            <a:pPr marL="0" indent="0">
              <a:buNone/>
            </a:pPr>
            <a:r>
              <a:rPr lang="id-ID" sz="2400" b="1" i="1" dirty="0">
                <a:latin typeface="+mn-lt"/>
              </a:rPr>
              <a:t>REVIEW</a:t>
            </a:r>
            <a:endParaRPr kumimoji="1" lang="ja-JP" altLang="en-US" sz="2400" dirty="0">
              <a:latin typeface="+mn-lt"/>
            </a:endParaRPr>
          </a:p>
        </p:txBody>
      </p:sp>
      <p:sp>
        <p:nvSpPr>
          <p:cNvPr id="20" name="タイトル 1"/>
          <p:cNvSpPr txBox="1">
            <a:spLocks/>
          </p:cNvSpPr>
          <p:nvPr/>
        </p:nvSpPr>
        <p:spPr>
          <a:xfrm>
            <a:off x="3386499" y="137624"/>
            <a:ext cx="4485892" cy="994172"/>
          </a:xfrm>
          <a:prstGeom prst="rect">
            <a:avLst/>
          </a:prstGeom>
          <a:solidFill>
            <a:srgbClr val="92D050"/>
          </a:solidFill>
        </p:spPr>
        <p:txBody>
          <a:bodyPr vert="horz" lIns="68580" tIns="34290" rIns="68580" bIns="34290" rtlCol="0" anchor="ctr">
            <a:normAutofit/>
          </a:bodyPr>
          <a:lstStyle/>
          <a:p>
            <a:pPr algn="ctr" defTabSz="685800">
              <a:lnSpc>
                <a:spcPct val="90000"/>
              </a:lnSpc>
              <a:spcBef>
                <a:spcPct val="0"/>
              </a:spcBef>
              <a:defRPr/>
            </a:pPr>
            <a:r>
              <a:rPr lang="id-ID" altLang="ja-JP" sz="2700" b="1" dirty="0">
                <a:solidFill>
                  <a:srgbClr val="0070C0"/>
                </a:solidFill>
                <a:latin typeface="+mj-lt"/>
                <a:ea typeface="+mj-ea"/>
                <a:cs typeface="+mj-cs"/>
              </a:rPr>
              <a:t>Jenis  </a:t>
            </a:r>
            <a:r>
              <a:rPr lang="id-ID" altLang="ja-JP" sz="2700" b="1" i="1" dirty="0">
                <a:solidFill>
                  <a:srgbClr val="0070C0"/>
                </a:solidFill>
                <a:latin typeface="+mj-lt"/>
                <a:ea typeface="+mj-ea"/>
                <a:cs typeface="+mj-cs"/>
              </a:rPr>
              <a:t>REVIEW</a:t>
            </a:r>
            <a:endParaRPr kumimoji="1" lang="ja-JP" altLang="en-US" sz="2700" b="1" i="1" dirty="0">
              <a:solidFill>
                <a:srgbClr val="0070C0"/>
              </a:solidFill>
              <a:latin typeface="+mj-lt"/>
              <a:ea typeface="+mj-ea"/>
              <a:cs typeface="+mj-cs"/>
            </a:endParaRPr>
          </a:p>
        </p:txBody>
      </p:sp>
      <p:sp>
        <p:nvSpPr>
          <p:cNvPr id="2" name="Picture Placeholder 1"/>
          <p:cNvSpPr>
            <a:spLocks noGrp="1"/>
          </p:cNvSpPr>
          <p:nvPr>
            <p:ph type="pic" sz="quarter" idx="35"/>
          </p:nvPr>
        </p:nvSpPr>
        <p:spPr/>
      </p:sp>
      <p:sp>
        <p:nvSpPr>
          <p:cNvPr id="3" name="Picture Placeholder 2"/>
          <p:cNvSpPr>
            <a:spLocks noGrp="1"/>
          </p:cNvSpPr>
          <p:nvPr>
            <p:ph type="pic" sz="quarter" idx="17"/>
          </p:nvPr>
        </p:nvSpPr>
        <p:spPr/>
      </p:sp>
      <p:sp>
        <p:nvSpPr>
          <p:cNvPr id="5" name="Picture Placeholder 4"/>
          <p:cNvSpPr>
            <a:spLocks noGrp="1"/>
          </p:cNvSpPr>
          <p:nvPr>
            <p:ph type="pic" sz="quarter" idx="39"/>
          </p:nvPr>
        </p:nvSpPr>
        <p:spPr/>
      </p:sp>
      <p:sp>
        <p:nvSpPr>
          <p:cNvPr id="6" name="Picture Placeholder 5"/>
          <p:cNvSpPr>
            <a:spLocks noGrp="1"/>
          </p:cNvSpPr>
          <p:nvPr>
            <p:ph type="pic" sz="quarter" idx="38"/>
          </p:nvPr>
        </p:nvSpPr>
        <p:spPr/>
      </p:sp>
      <p:sp>
        <p:nvSpPr>
          <p:cNvPr id="7" name="Picture Placeholder 6"/>
          <p:cNvSpPr>
            <a:spLocks noGrp="1"/>
          </p:cNvSpPr>
          <p:nvPr>
            <p:ph type="pic" sz="quarter" idx="37"/>
          </p:nvPr>
        </p:nvSpPr>
        <p:spPr/>
      </p:sp>
      <p:sp>
        <p:nvSpPr>
          <p:cNvPr id="8" name="Picture Placeholder 7"/>
          <p:cNvSpPr>
            <a:spLocks noGrp="1"/>
          </p:cNvSpPr>
          <p:nvPr>
            <p:ph type="pic" sz="quarter" idx="36"/>
          </p:nvPr>
        </p:nvSpPr>
        <p:spPr/>
      </p:sp>
      <p:sp>
        <p:nvSpPr>
          <p:cNvPr id="23" name="テキスト プレースホルダー 26"/>
          <p:cNvSpPr>
            <a:spLocks noGrp="1"/>
          </p:cNvSpPr>
          <p:nvPr>
            <p:ph type="body" sz="quarter" idx="21"/>
          </p:nvPr>
        </p:nvSpPr>
        <p:spPr>
          <a:xfrm>
            <a:off x="6545549" y="2481422"/>
            <a:ext cx="2598451" cy="360040"/>
          </a:xfrm>
        </p:spPr>
        <p:txBody>
          <a:bodyPr/>
          <a:lstStyle/>
          <a:p>
            <a:pPr marL="0" indent="0">
              <a:buNone/>
            </a:pPr>
            <a:r>
              <a:rPr lang="id-ID" sz="1800" i="1" dirty="0">
                <a:solidFill>
                  <a:schemeClr val="bg2">
                    <a:lumMod val="75000"/>
                  </a:schemeClr>
                </a:solidFill>
              </a:rPr>
              <a:t>Literature Review</a:t>
            </a:r>
            <a:endParaRPr lang="ja-JP" altLang="en-US" sz="1800" b="1" dirty="0">
              <a:solidFill>
                <a:schemeClr val="bg2">
                  <a:lumMod val="75000"/>
                </a:schemeClr>
              </a:solidFill>
            </a:endParaRPr>
          </a:p>
        </p:txBody>
      </p:sp>
      <p:sp>
        <p:nvSpPr>
          <p:cNvPr id="26" name="テキスト プレースホルダー 27"/>
          <p:cNvSpPr>
            <a:spLocks noGrp="1"/>
          </p:cNvSpPr>
          <p:nvPr>
            <p:ph type="body" sz="quarter" idx="24"/>
          </p:nvPr>
        </p:nvSpPr>
        <p:spPr>
          <a:xfrm>
            <a:off x="6245890" y="2848552"/>
            <a:ext cx="2757057" cy="685800"/>
          </a:xfrm>
          <a:solidFill>
            <a:srgbClr val="92D050"/>
          </a:solidFill>
        </p:spPr>
        <p:txBody>
          <a:bodyPr/>
          <a:lstStyle/>
          <a:p>
            <a:pPr marL="0" indent="0" algn="ctr">
              <a:buNone/>
            </a:pPr>
            <a:r>
              <a:rPr lang="id-ID" sz="1200" b="1" dirty="0">
                <a:solidFill>
                  <a:srgbClr val="000000"/>
                </a:solidFill>
              </a:rPr>
              <a:t>uraian teori, temuan dan artikel penelitian lainnya untuk dijadikan landasan kegiatan penelitian</a:t>
            </a:r>
            <a:endParaRPr lang="en-US" sz="1200" b="1" dirty="0">
              <a:solidFill>
                <a:srgbClr val="000000"/>
              </a:solidFill>
            </a:endParaRPr>
          </a:p>
        </p:txBody>
      </p:sp>
      <p:sp>
        <p:nvSpPr>
          <p:cNvPr id="29" name="テキスト プレースホルダー 26"/>
          <p:cNvSpPr>
            <a:spLocks noGrp="1"/>
          </p:cNvSpPr>
          <p:nvPr>
            <p:ph type="body" sz="quarter" idx="21"/>
          </p:nvPr>
        </p:nvSpPr>
        <p:spPr>
          <a:xfrm>
            <a:off x="6591846" y="3651664"/>
            <a:ext cx="2598451" cy="360040"/>
          </a:xfrm>
        </p:spPr>
        <p:txBody>
          <a:bodyPr/>
          <a:lstStyle/>
          <a:p>
            <a:pPr marL="0" indent="0">
              <a:buNone/>
            </a:pPr>
            <a:r>
              <a:rPr lang="id-ID" sz="1800" i="1" dirty="0">
                <a:solidFill>
                  <a:schemeClr val="bg2">
                    <a:lumMod val="75000"/>
                  </a:schemeClr>
                </a:solidFill>
              </a:rPr>
              <a:t>Scoping Review</a:t>
            </a:r>
            <a:endParaRPr lang="ja-JP" altLang="en-US" sz="1800" b="1" dirty="0">
              <a:solidFill>
                <a:schemeClr val="bg2">
                  <a:lumMod val="75000"/>
                </a:schemeClr>
              </a:solidFill>
            </a:endParaRPr>
          </a:p>
        </p:txBody>
      </p:sp>
      <p:sp>
        <p:nvSpPr>
          <p:cNvPr id="30" name="テキスト プレースホルダー 27"/>
          <p:cNvSpPr>
            <a:spLocks noGrp="1"/>
          </p:cNvSpPr>
          <p:nvPr>
            <p:ph type="body" sz="quarter" idx="24"/>
          </p:nvPr>
        </p:nvSpPr>
        <p:spPr>
          <a:xfrm>
            <a:off x="6172200" y="3943350"/>
            <a:ext cx="2743200" cy="944091"/>
          </a:xfrm>
        </p:spPr>
        <p:txBody>
          <a:bodyPr/>
          <a:lstStyle/>
          <a:p>
            <a:pPr marL="0" indent="0" algn="ctr">
              <a:buNone/>
            </a:pPr>
            <a:r>
              <a:rPr lang="id-ID" sz="1200" dirty="0">
                <a:solidFill>
                  <a:srgbClr val="000000"/>
                </a:solidFill>
              </a:rPr>
              <a:t>mensintesis bukti penelitian dan sering digunakan untuk mengkategorikan atau mengelompokkan literatur yang ada di bidang tertentu</a:t>
            </a:r>
            <a:endParaRPr lang="en-US" sz="1200" dirty="0">
              <a:solidFill>
                <a:srgbClr val="000000"/>
              </a:solidFill>
            </a:endParaRPr>
          </a:p>
        </p:txBody>
      </p:sp>
      <p:sp>
        <p:nvSpPr>
          <p:cNvPr id="31" name="テキスト プレースホルダー 27"/>
          <p:cNvSpPr>
            <a:spLocks noGrp="1"/>
          </p:cNvSpPr>
          <p:nvPr>
            <p:ph type="body" sz="quarter" idx="24"/>
          </p:nvPr>
        </p:nvSpPr>
        <p:spPr>
          <a:xfrm>
            <a:off x="152400" y="1657350"/>
            <a:ext cx="2743200" cy="944091"/>
          </a:xfrm>
        </p:spPr>
        <p:txBody>
          <a:bodyPr/>
          <a:lstStyle/>
          <a:p>
            <a:pPr marL="0" indent="0" algn="ctr">
              <a:buNone/>
            </a:pPr>
            <a:r>
              <a:rPr lang="id-ID" sz="1200" dirty="0">
                <a:solidFill>
                  <a:srgbClr val="000000"/>
                </a:solidFill>
              </a:rPr>
              <a:t>metode tinjauan pustaka yang umum dilakukan dan hasilnya banyak temukan pada </a:t>
            </a:r>
            <a:r>
              <a:rPr lang="id-ID" sz="1200" i="1" dirty="0">
                <a:solidFill>
                  <a:srgbClr val="000000"/>
                </a:solidFill>
              </a:rPr>
              <a:t>survey paper</a:t>
            </a:r>
            <a:endParaRPr lang="en-US" sz="1200" dirty="0">
              <a:solidFill>
                <a:srgbClr val="000000"/>
              </a:solidFill>
            </a:endParaRPr>
          </a:p>
        </p:txBody>
      </p:sp>
      <p:sp>
        <p:nvSpPr>
          <p:cNvPr id="32" name="テキスト プレースホルダー 27"/>
          <p:cNvSpPr>
            <a:spLocks noGrp="1"/>
          </p:cNvSpPr>
          <p:nvPr>
            <p:ph type="body" sz="quarter" idx="24"/>
          </p:nvPr>
        </p:nvSpPr>
        <p:spPr>
          <a:xfrm>
            <a:off x="304800" y="2800350"/>
            <a:ext cx="2743200" cy="944091"/>
          </a:xfrm>
        </p:spPr>
        <p:txBody>
          <a:bodyPr/>
          <a:lstStyle/>
          <a:p>
            <a:pPr marL="0" indent="0" algn="ctr">
              <a:buNone/>
            </a:pPr>
            <a:r>
              <a:rPr lang="id-ID" sz="1200" dirty="0">
                <a:solidFill>
                  <a:srgbClr val="000000"/>
                </a:solidFill>
              </a:rPr>
              <a:t>menggambarkan dan mendiskusikan topik atau tema tertentu dari sudut pandang teoretis dan kontekstual</a:t>
            </a:r>
            <a:endParaRPr lang="en-US" sz="1200" dirty="0">
              <a:solidFill>
                <a:srgbClr val="000000"/>
              </a:solidFill>
            </a:endParaRPr>
          </a:p>
        </p:txBody>
      </p:sp>
      <p:sp>
        <p:nvSpPr>
          <p:cNvPr id="35" name="テキスト プレースホルダー 27"/>
          <p:cNvSpPr>
            <a:spLocks noGrp="1"/>
          </p:cNvSpPr>
          <p:nvPr>
            <p:ph type="body" sz="quarter" idx="24"/>
          </p:nvPr>
        </p:nvSpPr>
        <p:spPr>
          <a:xfrm>
            <a:off x="381000" y="3913659"/>
            <a:ext cx="2743200" cy="944091"/>
          </a:xfrm>
        </p:spPr>
        <p:txBody>
          <a:bodyPr/>
          <a:lstStyle/>
          <a:p>
            <a:pPr marL="0" indent="0" algn="ctr">
              <a:buNone/>
            </a:pPr>
            <a:r>
              <a:rPr lang="id-ID" sz="1200" dirty="0">
                <a:solidFill>
                  <a:srgbClr val="000000"/>
                </a:solidFill>
              </a:rPr>
              <a:t>artikel yang mendukung atau membantah argumen, asumsi yang tertanam kuat untuk sebuah kritis studi</a:t>
            </a:r>
            <a:endParaRPr lang="en-US" sz="1200" dirty="0">
              <a:solidFill>
                <a:srgbClr val="000000"/>
              </a:solidFill>
            </a:endParaRPr>
          </a:p>
        </p:txBody>
      </p:sp>
      <p:sp>
        <p:nvSpPr>
          <p:cNvPr id="36" name="テキスト プレースホルダー 32"/>
          <p:cNvSpPr>
            <a:spLocks noGrp="1"/>
          </p:cNvSpPr>
          <p:nvPr>
            <p:ph type="body" sz="quarter" idx="29"/>
          </p:nvPr>
        </p:nvSpPr>
        <p:spPr>
          <a:xfrm>
            <a:off x="0" y="2512607"/>
            <a:ext cx="2760378" cy="360040"/>
          </a:xfrm>
        </p:spPr>
        <p:txBody>
          <a:bodyPr/>
          <a:lstStyle/>
          <a:p>
            <a:pPr marL="0" indent="0">
              <a:buNone/>
            </a:pPr>
            <a:r>
              <a:rPr lang="id-ID" altLang="ja-JP" sz="1800" b="1" i="1" dirty="0">
                <a:solidFill>
                  <a:schemeClr val="accent5"/>
                </a:solidFill>
              </a:rPr>
              <a:t>Na</a:t>
            </a:r>
            <a:r>
              <a:rPr lang="en-US" altLang="ja-JP" sz="1800" b="1" i="1" dirty="0" err="1">
                <a:solidFill>
                  <a:schemeClr val="accent5"/>
                </a:solidFill>
              </a:rPr>
              <a:t>rrat</a:t>
            </a:r>
            <a:r>
              <a:rPr lang="id-ID" altLang="ja-JP" sz="1800" b="1" i="1" dirty="0" err="1">
                <a:solidFill>
                  <a:schemeClr val="accent5"/>
                </a:solidFill>
              </a:rPr>
              <a:t>ive</a:t>
            </a:r>
            <a:r>
              <a:rPr lang="id-ID" altLang="ja-JP" sz="1800" b="1" i="1" dirty="0">
                <a:solidFill>
                  <a:schemeClr val="accent5"/>
                </a:solidFill>
              </a:rPr>
              <a:t> Review</a:t>
            </a:r>
            <a:endParaRPr lang="ja-JP" altLang="en-US" sz="1800" b="1" i="1" dirty="0">
              <a:solidFill>
                <a:schemeClr val="accent5"/>
              </a:solidFill>
            </a:endParaRPr>
          </a:p>
        </p:txBody>
      </p:sp>
      <p:sp>
        <p:nvSpPr>
          <p:cNvPr id="37" name="テキスト プレースホルダー 32"/>
          <p:cNvSpPr>
            <a:spLocks noGrp="1"/>
          </p:cNvSpPr>
          <p:nvPr>
            <p:ph type="body" sz="quarter" idx="29"/>
          </p:nvPr>
        </p:nvSpPr>
        <p:spPr>
          <a:xfrm>
            <a:off x="-33699" y="3651664"/>
            <a:ext cx="2760378" cy="360040"/>
          </a:xfrm>
        </p:spPr>
        <p:txBody>
          <a:bodyPr/>
          <a:lstStyle/>
          <a:p>
            <a:pPr marL="0" indent="0">
              <a:buNone/>
            </a:pPr>
            <a:r>
              <a:rPr lang="id-ID" altLang="ja-JP" sz="1800" b="1" i="1" dirty="0">
                <a:solidFill>
                  <a:schemeClr val="bg2">
                    <a:lumMod val="75000"/>
                  </a:schemeClr>
                </a:solidFill>
              </a:rPr>
              <a:t>Argumentative</a:t>
            </a:r>
            <a:endParaRPr lang="ja-JP" altLang="en-US" sz="1800" b="1" i="1" dirty="0">
              <a:solidFill>
                <a:schemeClr val="bg2">
                  <a:lumMod val="75000"/>
                </a:schemeClr>
              </a:solidFill>
            </a:endParaRPr>
          </a:p>
        </p:txBody>
      </p:sp>
    </p:spTree>
    <p:extLst>
      <p:ext uri="{BB962C8B-B14F-4D97-AF65-F5344CB8AC3E}">
        <p14:creationId xmlns:p14="http://schemas.microsoft.com/office/powerpoint/2010/main" val="3889072382"/>
      </p:ext>
    </p:extLst>
  </p:cSld>
  <p:clrMapOvr>
    <a:masterClrMapping/>
  </p:clrMapOvr>
  <p:transition spd="slow" advTm="17958">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E9F56BBD-22F1-CF16-4EC2-DDC95AE8EA8C}"/>
            </a:ext>
          </a:extLst>
        </p:cNvPr>
        <p:cNvGrpSpPr/>
        <p:nvPr/>
      </p:nvGrpSpPr>
      <p:grpSpPr>
        <a:xfrm>
          <a:off x="0" y="0"/>
          <a:ext cx="0" cy="0"/>
          <a:chOff x="0" y="0"/>
          <a:chExt cx="0" cy="0"/>
        </a:xfrm>
      </p:grpSpPr>
      <p:sp>
        <p:nvSpPr>
          <p:cNvPr id="83" name="Google Shape;83;p15">
            <a:extLst>
              <a:ext uri="{FF2B5EF4-FFF2-40B4-BE49-F238E27FC236}">
                <a16:creationId xmlns:a16="http://schemas.microsoft.com/office/drawing/2014/main" id="{B20FC2D5-9FD7-8FC9-B159-0A5631D446AF}"/>
              </a:ext>
            </a:extLst>
          </p:cNvPr>
          <p:cNvSpPr txBox="1">
            <a:spLocks noGrp="1"/>
          </p:cNvSpPr>
          <p:nvPr>
            <p:ph type="title"/>
          </p:nvPr>
        </p:nvSpPr>
        <p:spPr>
          <a:xfrm>
            <a:off x="97605" y="282747"/>
            <a:ext cx="7916238" cy="598717"/>
          </a:xfrm>
          <a:prstGeom prst="rect">
            <a:avLst/>
          </a:prstGeom>
        </p:spPr>
        <p:txBody>
          <a:bodyPr spcFirstLastPara="1" wrap="square" lIns="91425" tIns="91425" rIns="91425" bIns="91425" anchor="t" anchorCtr="0">
            <a:normAutofit fontScale="90000"/>
          </a:bodyPr>
          <a:lstStyle/>
          <a:p>
            <a:pPr lvl="0" algn="ctr"/>
            <a:r>
              <a:rPr lang="en-US" dirty="0"/>
              <a:t>CONTOH</a:t>
            </a:r>
            <a:endParaRPr dirty="0"/>
          </a:p>
        </p:txBody>
      </p:sp>
      <p:sp>
        <p:nvSpPr>
          <p:cNvPr id="84" name="Google Shape;84;p15">
            <a:extLst>
              <a:ext uri="{FF2B5EF4-FFF2-40B4-BE49-F238E27FC236}">
                <a16:creationId xmlns:a16="http://schemas.microsoft.com/office/drawing/2014/main" id="{4B30A8F3-19E0-3645-5987-F685E6AAF3CD}"/>
              </a:ext>
            </a:extLst>
          </p:cNvPr>
          <p:cNvSpPr txBox="1">
            <a:spLocks noGrp="1"/>
          </p:cNvSpPr>
          <p:nvPr>
            <p:ph type="body" idx="1"/>
          </p:nvPr>
        </p:nvSpPr>
        <p:spPr>
          <a:xfrm>
            <a:off x="297950" y="837343"/>
            <a:ext cx="8676525" cy="3879741"/>
          </a:xfrm>
          <a:prstGeom prst="rect">
            <a:avLst/>
          </a:prstGeom>
        </p:spPr>
        <p:txBody>
          <a:bodyPr spcFirstLastPara="1" wrap="square" lIns="91425" tIns="91425" rIns="91425" bIns="91425" anchor="t" anchorCtr="0">
            <a:noAutofit/>
          </a:bodyPr>
          <a:lstStyle/>
          <a:p>
            <a:pPr marL="114300" indent="0">
              <a:buNone/>
            </a:pPr>
            <a:endParaRPr lang="en-US" sz="1600" dirty="0"/>
          </a:p>
        </p:txBody>
      </p:sp>
      <p:pic>
        <p:nvPicPr>
          <p:cNvPr id="2" name="Google Shape;78;p14" descr="Cover.png">
            <a:extLst>
              <a:ext uri="{FF2B5EF4-FFF2-40B4-BE49-F238E27FC236}">
                <a16:creationId xmlns:a16="http://schemas.microsoft.com/office/drawing/2014/main" id="{F9F1A82D-0491-1C7C-9159-C5F8C2FDA66D}"/>
              </a:ext>
            </a:extLst>
          </p:cNvPr>
          <p:cNvPicPr preferRelativeResize="0"/>
          <p:nvPr/>
        </p:nvPicPr>
        <p:blipFill rotWithShape="1">
          <a:blip r:embed="rId3">
            <a:alphaModFix/>
          </a:blip>
          <a:srcRect t="63539" b="30242"/>
          <a:stretch/>
        </p:blipFill>
        <p:spPr>
          <a:xfrm>
            <a:off x="0" y="4717085"/>
            <a:ext cx="9140825" cy="426415"/>
          </a:xfrm>
          <a:prstGeom prst="rect">
            <a:avLst/>
          </a:prstGeom>
          <a:noFill/>
          <a:ln>
            <a:noFill/>
          </a:ln>
        </p:spPr>
      </p:pic>
      <p:pic>
        <p:nvPicPr>
          <p:cNvPr id="4" name="Google Shape;77;p14">
            <a:extLst>
              <a:ext uri="{FF2B5EF4-FFF2-40B4-BE49-F238E27FC236}">
                <a16:creationId xmlns:a16="http://schemas.microsoft.com/office/drawing/2014/main" id="{64CC1C0B-94C6-A571-740B-DB07F21B1131}"/>
              </a:ext>
            </a:extLst>
          </p:cNvPr>
          <p:cNvPicPr preferRelativeResize="0"/>
          <p:nvPr/>
        </p:nvPicPr>
        <p:blipFill>
          <a:blip r:embed="rId4">
            <a:alphaModFix/>
          </a:blip>
          <a:stretch>
            <a:fillRect/>
          </a:stretch>
        </p:blipFill>
        <p:spPr>
          <a:xfrm>
            <a:off x="5876818" y="1"/>
            <a:ext cx="3267180" cy="380143"/>
          </a:xfrm>
          <a:prstGeom prst="rect">
            <a:avLst/>
          </a:prstGeom>
          <a:noFill/>
          <a:ln>
            <a:noFill/>
          </a:ln>
        </p:spPr>
      </p:pic>
      <p:pic>
        <p:nvPicPr>
          <p:cNvPr id="5" name="Picture 4">
            <a:extLst>
              <a:ext uri="{FF2B5EF4-FFF2-40B4-BE49-F238E27FC236}">
                <a16:creationId xmlns:a16="http://schemas.microsoft.com/office/drawing/2014/main" id="{F6FA4BA4-CC30-F2D8-20C8-4D90319967A5}"/>
              </a:ext>
            </a:extLst>
          </p:cNvPr>
          <p:cNvPicPr>
            <a:picLocks noChangeAspect="1"/>
          </p:cNvPicPr>
          <p:nvPr/>
        </p:nvPicPr>
        <p:blipFill>
          <a:blip r:embed="rId5"/>
          <a:stretch>
            <a:fillRect/>
          </a:stretch>
        </p:blipFill>
        <p:spPr>
          <a:xfrm>
            <a:off x="351738" y="967616"/>
            <a:ext cx="4006510" cy="3298693"/>
          </a:xfrm>
          <a:prstGeom prst="rect">
            <a:avLst/>
          </a:prstGeom>
        </p:spPr>
      </p:pic>
      <p:pic>
        <p:nvPicPr>
          <p:cNvPr id="7" name="Picture 6">
            <a:extLst>
              <a:ext uri="{FF2B5EF4-FFF2-40B4-BE49-F238E27FC236}">
                <a16:creationId xmlns:a16="http://schemas.microsoft.com/office/drawing/2014/main" id="{CDE59CD5-70DE-055C-BBC2-4C6ED7A97C38}"/>
              </a:ext>
            </a:extLst>
          </p:cNvPr>
          <p:cNvPicPr>
            <a:picLocks noChangeAspect="1"/>
          </p:cNvPicPr>
          <p:nvPr/>
        </p:nvPicPr>
        <p:blipFill>
          <a:blip r:embed="rId6"/>
          <a:stretch>
            <a:fillRect/>
          </a:stretch>
        </p:blipFill>
        <p:spPr>
          <a:xfrm>
            <a:off x="5034355" y="382569"/>
            <a:ext cx="3940119" cy="4248364"/>
          </a:xfrm>
          <a:prstGeom prst="rect">
            <a:avLst/>
          </a:prstGeom>
        </p:spPr>
      </p:pic>
    </p:spTree>
    <p:extLst>
      <p:ext uri="{BB962C8B-B14F-4D97-AF65-F5344CB8AC3E}">
        <p14:creationId xmlns:p14="http://schemas.microsoft.com/office/powerpoint/2010/main" val="1558069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81C10-DD4B-FE43-C2EF-4807F7E44969}"/>
              </a:ext>
            </a:extLst>
          </p:cNvPr>
          <p:cNvSpPr>
            <a:spLocks noGrp="1"/>
          </p:cNvSpPr>
          <p:nvPr>
            <p:ph type="title"/>
          </p:nvPr>
        </p:nvSpPr>
        <p:spPr>
          <a:xfrm>
            <a:off x="190500" y="32650"/>
            <a:ext cx="8520600" cy="430900"/>
          </a:xfrm>
        </p:spPr>
        <p:txBody>
          <a:bodyPr>
            <a:noAutofit/>
          </a:bodyPr>
          <a:lstStyle/>
          <a:p>
            <a:pPr algn="ctr"/>
            <a:endParaRPr lang="en-ID" sz="2400" dirty="0"/>
          </a:p>
        </p:txBody>
      </p:sp>
      <p:pic>
        <p:nvPicPr>
          <p:cNvPr id="3" name="Google Shape;77;p14">
            <a:extLst>
              <a:ext uri="{FF2B5EF4-FFF2-40B4-BE49-F238E27FC236}">
                <a16:creationId xmlns:a16="http://schemas.microsoft.com/office/drawing/2014/main" id="{BCD89BAD-F4E6-BAC4-A66C-CE577E2454B4}"/>
              </a:ext>
            </a:extLst>
          </p:cNvPr>
          <p:cNvPicPr preferRelativeResize="0"/>
          <p:nvPr/>
        </p:nvPicPr>
        <p:blipFill>
          <a:blip r:embed="rId2">
            <a:alphaModFix/>
          </a:blip>
          <a:stretch>
            <a:fillRect/>
          </a:stretch>
        </p:blipFill>
        <p:spPr>
          <a:xfrm>
            <a:off x="5854889" y="0"/>
            <a:ext cx="3289109" cy="406401"/>
          </a:xfrm>
          <a:prstGeom prst="rect">
            <a:avLst/>
          </a:prstGeom>
          <a:noFill/>
          <a:ln>
            <a:noFill/>
          </a:ln>
        </p:spPr>
      </p:pic>
      <p:sp>
        <p:nvSpPr>
          <p:cNvPr id="7" name="TextBox 6">
            <a:extLst>
              <a:ext uri="{FF2B5EF4-FFF2-40B4-BE49-F238E27FC236}">
                <a16:creationId xmlns:a16="http://schemas.microsoft.com/office/drawing/2014/main" id="{DE4CD886-E520-63C0-E80A-E5B93552F5B7}"/>
              </a:ext>
            </a:extLst>
          </p:cNvPr>
          <p:cNvSpPr txBox="1"/>
          <p:nvPr/>
        </p:nvSpPr>
        <p:spPr>
          <a:xfrm>
            <a:off x="304800" y="205915"/>
            <a:ext cx="8520600" cy="4700774"/>
          </a:xfrm>
          <a:prstGeom prst="rect">
            <a:avLst/>
          </a:prstGeom>
          <a:noFill/>
        </p:spPr>
        <p:txBody>
          <a:bodyPr wrap="square">
            <a:spAutoFit/>
          </a:bodyPr>
          <a:lstStyle/>
          <a:p>
            <a:pPr marL="0" marR="0">
              <a:lnSpc>
                <a:spcPct val="115000"/>
              </a:lnSpc>
              <a:spcAft>
                <a:spcPts val="10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rtl="1">
              <a:lnSpc>
                <a:spcPct val="115000"/>
              </a:lnSpc>
              <a:spcAft>
                <a:spcPts val="10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a:t>
            </a:r>
            <a:r>
              <a:rPr lang="ar-SA" sz="3200" dirty="0">
                <a:effectLst/>
                <a:latin typeface="Calibri" panose="020F0502020204030204" pitchFamily="34" charset="0"/>
                <a:ea typeface="Calibri" panose="020F0502020204030204" pitchFamily="34" charset="0"/>
                <a:cs typeface="KFGQPC Uthmanic Script HAFS" panose="02000000000000000000" pitchFamily="2" charset="-78"/>
              </a:rPr>
              <a:t>يَٰٓأَيُّهَا ٱلَّذِينَ ءَامَنُوٓاْ إِذَا قِيلَ لَكُمۡ تَفَسَّحُواْ فِي ٱلۡمَجَٰلِسِ فَٱفۡسَحُواْ يَفۡسَحِ ٱللَّهُ لَكُمۡۖ وَإِذَا قِيلَ ٱنشُزُواْ فَٱنشُزُواْ يَرۡفَعِ ٱللَّهُ ٱلَّذِينَ ءَامَنُواْ مِنكُمۡ وَٱلَّذِينَ أُوتُواْ ٱلۡعِلۡمَ دَرَجَٰتٖۚ وَٱللَّهُ بِمَا تَعۡمَلُونَ خَبِيرٞ  ١١ [ الـمجادلـة:11-11]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11.  Hai orang-orang </a:t>
            </a:r>
            <a:r>
              <a:rPr lang="en-US" sz="1800" dirty="0" err="1">
                <a:effectLst/>
                <a:latin typeface="Arial" panose="020B0604020202020204" pitchFamily="34" charset="0"/>
                <a:ea typeface="Calibri" panose="020F0502020204030204" pitchFamily="34" charset="0"/>
              </a:rPr>
              <a:t>beriman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apabila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dikatakan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kepadamu</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Berlapang-lapanglah</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dalam</a:t>
            </a:r>
            <a:r>
              <a:rPr lang="en-US" sz="1800" dirty="0">
                <a:effectLst/>
                <a:latin typeface="Arial" panose="020B0604020202020204" pitchFamily="34" charset="0"/>
                <a:ea typeface="Calibri" panose="020F0502020204030204" pitchFamily="34" charset="0"/>
              </a:rPr>
              <a:t> majlis", </a:t>
            </a:r>
            <a:r>
              <a:rPr lang="en-US" sz="1800" dirty="0" err="1">
                <a:effectLst/>
                <a:latin typeface="Arial" panose="020B0604020202020204" pitchFamily="34" charset="0"/>
                <a:ea typeface="Calibri" panose="020F0502020204030204" pitchFamily="34" charset="0"/>
              </a:rPr>
              <a:t>maka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lapangkanlah</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niscaya</a:t>
            </a:r>
            <a:r>
              <a:rPr lang="en-US" sz="1800" dirty="0">
                <a:effectLst/>
                <a:latin typeface="Arial" panose="020B0604020202020204" pitchFamily="34" charset="0"/>
                <a:ea typeface="Calibri" panose="020F0502020204030204" pitchFamily="34" charset="0"/>
              </a:rPr>
              <a:t> Allah </a:t>
            </a:r>
            <a:r>
              <a:rPr lang="en-US" sz="1800" dirty="0" err="1">
                <a:effectLst/>
                <a:latin typeface="Arial" panose="020B0604020202020204" pitchFamily="34" charset="0"/>
                <a:ea typeface="Calibri" panose="020F0502020204030204" pitchFamily="34" charset="0"/>
              </a:rPr>
              <a:t>akan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memberi</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kelapangan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untukmu</a:t>
            </a:r>
            <a:r>
              <a:rPr lang="en-US" sz="1800" dirty="0">
                <a:effectLst/>
                <a:latin typeface="Arial" panose="020B0604020202020204" pitchFamily="34" charset="0"/>
                <a:ea typeface="Calibri" panose="020F0502020204030204" pitchFamily="34" charset="0"/>
              </a:rPr>
              <a:t>. Dan </a:t>
            </a:r>
            <a:r>
              <a:rPr lang="en-US" sz="1800" dirty="0" err="1">
                <a:effectLst/>
                <a:latin typeface="Arial" panose="020B0604020202020204" pitchFamily="34" charset="0"/>
                <a:ea typeface="Calibri" panose="020F0502020204030204" pitchFamily="34" charset="0"/>
              </a:rPr>
              <a:t>apabila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dikatakan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Berdirilah</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kamu</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maka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berdirilah</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niscaya</a:t>
            </a:r>
            <a:r>
              <a:rPr lang="en-US" sz="1800" dirty="0">
                <a:effectLst/>
                <a:latin typeface="Arial" panose="020B0604020202020204" pitchFamily="34" charset="0"/>
                <a:ea typeface="Calibri" panose="020F0502020204030204" pitchFamily="34" charset="0"/>
              </a:rPr>
              <a:t> Allah </a:t>
            </a:r>
            <a:r>
              <a:rPr lang="en-US" sz="1800" dirty="0" err="1">
                <a:effectLst/>
                <a:latin typeface="Arial" panose="020B0604020202020204" pitchFamily="34" charset="0"/>
                <a:ea typeface="Calibri" panose="020F0502020204030204" pitchFamily="34" charset="0"/>
              </a:rPr>
              <a:t>akan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meninggikan</a:t>
            </a:r>
            <a:r>
              <a:rPr lang="en-US" sz="1800" dirty="0">
                <a:effectLst/>
                <a:latin typeface="Arial" panose="020B0604020202020204" pitchFamily="34" charset="0"/>
                <a:ea typeface="Calibri" panose="020F0502020204030204" pitchFamily="34" charset="0"/>
              </a:rPr>
              <a:t> orang-orang yang </a:t>
            </a:r>
            <a:r>
              <a:rPr lang="en-US" sz="1800" dirty="0" err="1">
                <a:effectLst/>
                <a:latin typeface="Arial" panose="020B0604020202020204" pitchFamily="34" charset="0"/>
                <a:ea typeface="Calibri" panose="020F0502020204030204" pitchFamily="34" charset="0"/>
              </a:rPr>
              <a:t>beriman</a:t>
            </a:r>
            <a:r>
              <a:rPr lang="en-US" sz="1800" dirty="0">
                <a:effectLst/>
                <a:latin typeface="Arial" panose="020B0604020202020204" pitchFamily="34" charset="0"/>
                <a:ea typeface="Calibri" panose="020F0502020204030204" pitchFamily="34" charset="0"/>
              </a:rPr>
              <a:t> di </a:t>
            </a:r>
            <a:r>
              <a:rPr lang="en-US" sz="1800" dirty="0" err="1">
                <a:effectLst/>
                <a:latin typeface="Arial" panose="020B0604020202020204" pitchFamily="34" charset="0"/>
                <a:ea typeface="Calibri" panose="020F0502020204030204" pitchFamily="34" charset="0"/>
              </a:rPr>
              <a:t>antaramu</a:t>
            </a:r>
            <a:r>
              <a:rPr lang="en-US" sz="1800" dirty="0">
                <a:effectLst/>
                <a:latin typeface="Arial" panose="020B0604020202020204" pitchFamily="34" charset="0"/>
                <a:ea typeface="Calibri" panose="020F0502020204030204" pitchFamily="34" charset="0"/>
              </a:rPr>
              <a:t> dan orang-orang yang </a:t>
            </a:r>
            <a:r>
              <a:rPr lang="en-US" sz="1800" dirty="0" err="1">
                <a:effectLst/>
                <a:latin typeface="Arial" panose="020B0604020202020204" pitchFamily="34" charset="0"/>
                <a:ea typeface="Calibri" panose="020F0502020204030204" pitchFamily="34" charset="0"/>
              </a:rPr>
              <a:t>diberi</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ilmu</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pengetahuan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beberapa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derajat</a:t>
            </a:r>
            <a:r>
              <a:rPr lang="en-US" sz="1800" dirty="0">
                <a:effectLst/>
                <a:latin typeface="Arial" panose="020B0604020202020204" pitchFamily="34" charset="0"/>
                <a:ea typeface="Calibri" panose="020F0502020204030204" pitchFamily="34" charset="0"/>
              </a:rPr>
              <a:t>. Dan Allah Maha </a:t>
            </a:r>
            <a:r>
              <a:rPr lang="en-US" sz="1800" dirty="0" err="1">
                <a:effectLst/>
                <a:latin typeface="Arial" panose="020B0604020202020204" pitchFamily="34" charset="0"/>
                <a:ea typeface="Calibri" panose="020F0502020204030204" pitchFamily="34" charset="0"/>
              </a:rPr>
              <a:t>Mengetahui</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apa</a:t>
            </a:r>
            <a:r>
              <a:rPr lang="en-US" sz="1800" dirty="0">
                <a:effectLst/>
                <a:latin typeface="Arial" panose="020B0604020202020204" pitchFamily="34" charset="0"/>
                <a:ea typeface="Calibri" panose="020F0502020204030204" pitchFamily="34" charset="0"/>
              </a:rPr>
              <a:t> yang </a:t>
            </a:r>
            <a:r>
              <a:rPr lang="en-US" sz="1800" dirty="0" err="1">
                <a:effectLst/>
                <a:latin typeface="Arial" panose="020B0604020202020204" pitchFamily="34" charset="0"/>
                <a:ea typeface="Calibri" panose="020F0502020204030204" pitchFamily="34" charset="0"/>
              </a:rPr>
              <a:t>kamu</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kerjakan</a:t>
            </a:r>
            <a:r>
              <a:rPr lang="en-US" sz="1800" dirty="0">
                <a:effectLst/>
                <a:latin typeface="Arial" panose="020B0604020202020204" pitchFamily="34" charset="0"/>
                <a:ea typeface="Calibri" panose="020F0502020204030204" pitchFamily="34" charset="0"/>
              </a:rPr>
              <a:t>. [Al Mujadilah:11]</a:t>
            </a:r>
            <a:endParaRPr lang="en-US" sz="1800" dirty="0"/>
          </a:p>
        </p:txBody>
      </p:sp>
    </p:spTree>
    <p:extLst>
      <p:ext uri="{BB962C8B-B14F-4D97-AF65-F5344CB8AC3E}">
        <p14:creationId xmlns:p14="http://schemas.microsoft.com/office/powerpoint/2010/main" val="262157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A3F5-9B3D-A6BE-CC34-72E85545F463}"/>
              </a:ext>
            </a:extLst>
          </p:cNvPr>
          <p:cNvSpPr>
            <a:spLocks noGrp="1"/>
          </p:cNvSpPr>
          <p:nvPr>
            <p:ph type="title"/>
          </p:nvPr>
        </p:nvSpPr>
        <p:spPr>
          <a:xfrm>
            <a:off x="2343012" y="2218050"/>
            <a:ext cx="4457975" cy="707400"/>
          </a:xfrm>
        </p:spPr>
        <p:txBody>
          <a:bodyPr>
            <a:normAutofit fontScale="90000"/>
          </a:bodyPr>
          <a:lstStyle/>
          <a:p>
            <a:pPr algn="ctr"/>
            <a:r>
              <a:rPr lang="en-US" dirty="0"/>
              <a:t>MATURNUWUN</a:t>
            </a:r>
          </a:p>
        </p:txBody>
      </p:sp>
      <p:pic>
        <p:nvPicPr>
          <p:cNvPr id="4" name="Google Shape;77;p14">
            <a:extLst>
              <a:ext uri="{FF2B5EF4-FFF2-40B4-BE49-F238E27FC236}">
                <a16:creationId xmlns:a16="http://schemas.microsoft.com/office/drawing/2014/main" id="{2FC49DA1-2184-5486-5FFC-5F0FEAA7374D}"/>
              </a:ext>
            </a:extLst>
          </p:cNvPr>
          <p:cNvPicPr preferRelativeResize="0"/>
          <p:nvPr/>
        </p:nvPicPr>
        <p:blipFill>
          <a:blip r:embed="rId2">
            <a:alphaModFix/>
          </a:blip>
          <a:stretch>
            <a:fillRect/>
          </a:stretch>
        </p:blipFill>
        <p:spPr>
          <a:xfrm>
            <a:off x="4769675" y="0"/>
            <a:ext cx="4374324" cy="967525"/>
          </a:xfrm>
          <a:prstGeom prst="rect">
            <a:avLst/>
          </a:prstGeom>
          <a:noFill/>
          <a:ln>
            <a:noFill/>
          </a:ln>
        </p:spPr>
      </p:pic>
    </p:spTree>
    <p:extLst>
      <p:ext uri="{BB962C8B-B14F-4D97-AF65-F5344CB8AC3E}">
        <p14:creationId xmlns:p14="http://schemas.microsoft.com/office/powerpoint/2010/main" val="3126628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57150"/>
            <a:ext cx="9144000" cy="576064"/>
          </a:xfrm>
          <a:solidFill>
            <a:schemeClr val="bg2"/>
          </a:solidFill>
        </p:spPr>
        <p:txBody>
          <a:bodyPr>
            <a:noAutofit/>
          </a:bodyPr>
          <a:lstStyle/>
          <a:p>
            <a:r>
              <a:rPr lang="id-ID" sz="2800" dirty="0">
                <a:solidFill>
                  <a:schemeClr val="tx1"/>
                </a:solidFill>
              </a:rPr>
              <a:t>PERBEDAAN </a:t>
            </a:r>
            <a:r>
              <a:rPr lang="id-ID" sz="2800" i="1" dirty="0">
                <a:solidFill>
                  <a:schemeClr val="tx1"/>
                </a:solidFill>
              </a:rPr>
              <a:t>LITERATURE</a:t>
            </a:r>
            <a:r>
              <a:rPr lang="id-ID" sz="2800" dirty="0">
                <a:solidFill>
                  <a:schemeClr val="tx1"/>
                </a:solidFill>
              </a:rPr>
              <a:t> DAN </a:t>
            </a:r>
            <a:r>
              <a:rPr lang="id-ID" sz="2800" i="1" dirty="0">
                <a:solidFill>
                  <a:schemeClr val="tx1"/>
                </a:solidFill>
              </a:rPr>
              <a:t>SYSTEMATIC</a:t>
            </a:r>
            <a:r>
              <a:rPr lang="id-ID" sz="2800" dirty="0">
                <a:solidFill>
                  <a:schemeClr val="tx1"/>
                </a:solidFill>
              </a:rPr>
              <a:t> REVIEW</a:t>
            </a:r>
            <a:endParaRPr lang="ko-KR" altLang="en-US" sz="28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682537797"/>
              </p:ext>
            </p:extLst>
          </p:nvPr>
        </p:nvGraphicFramePr>
        <p:xfrm>
          <a:off x="609600" y="565912"/>
          <a:ext cx="8001000" cy="4323608"/>
        </p:xfrm>
        <a:graphic>
          <a:graphicData uri="http://schemas.openxmlformats.org/drawingml/2006/table">
            <a:tbl>
              <a:tblPr firstRow="1" firstCol="1" bandRow="1">
                <a:tableStyleId>{69CF1AB2-1976-4502-BF36-3FF5EA218861}</a:tableStyleId>
              </a:tblPr>
              <a:tblGrid>
                <a:gridCol w="2607563">
                  <a:extLst>
                    <a:ext uri="{9D8B030D-6E8A-4147-A177-3AD203B41FA5}">
                      <a16:colId xmlns:a16="http://schemas.microsoft.com/office/drawing/2014/main" val="20000"/>
                    </a:ext>
                  </a:extLst>
                </a:gridCol>
                <a:gridCol w="5393437">
                  <a:extLst>
                    <a:ext uri="{9D8B030D-6E8A-4147-A177-3AD203B41FA5}">
                      <a16:colId xmlns:a16="http://schemas.microsoft.com/office/drawing/2014/main" val="20001"/>
                    </a:ext>
                  </a:extLst>
                </a:gridCol>
              </a:tblGrid>
              <a:tr h="329438">
                <a:tc>
                  <a:txBody>
                    <a:bodyPr/>
                    <a:lstStyle/>
                    <a:p>
                      <a:pPr algn="ctr">
                        <a:lnSpc>
                          <a:spcPct val="115000"/>
                        </a:lnSpc>
                        <a:spcAft>
                          <a:spcPts val="0"/>
                        </a:spcAft>
                      </a:pPr>
                      <a:r>
                        <a:rPr lang="id-ID" sz="2000" i="1" dirty="0">
                          <a:effectLst/>
                        </a:rPr>
                        <a:t>Literature Review </a:t>
                      </a:r>
                      <a:r>
                        <a:rPr lang="id-ID" sz="2000" dirty="0">
                          <a:effectLst/>
                        </a:rPr>
                        <a:t>(LR)</a:t>
                      </a:r>
                      <a:endParaRPr lang="en-US" sz="2000" dirty="0">
                        <a:effectLst/>
                        <a:latin typeface="Calibri"/>
                        <a:ea typeface="Calibri"/>
                        <a:cs typeface="Times New Roman"/>
                      </a:endParaRPr>
                    </a:p>
                  </a:txBody>
                  <a:tcPr marL="29913" marR="29913" marT="0" marB="0">
                    <a:solidFill>
                      <a:srgbClr val="92D050"/>
                    </a:solidFill>
                  </a:tcPr>
                </a:tc>
                <a:tc>
                  <a:txBody>
                    <a:bodyPr/>
                    <a:lstStyle/>
                    <a:p>
                      <a:pPr algn="ctr">
                        <a:lnSpc>
                          <a:spcPct val="115000"/>
                        </a:lnSpc>
                        <a:spcAft>
                          <a:spcPts val="0"/>
                        </a:spcAft>
                      </a:pPr>
                      <a:r>
                        <a:rPr lang="id-ID" sz="2000" i="1" dirty="0">
                          <a:effectLst/>
                        </a:rPr>
                        <a:t>Systematic Review </a:t>
                      </a:r>
                      <a:r>
                        <a:rPr lang="id-ID" sz="2000" dirty="0">
                          <a:effectLst/>
                        </a:rPr>
                        <a:t>(SR)</a:t>
                      </a:r>
                      <a:endParaRPr lang="en-US" sz="2000" dirty="0">
                        <a:effectLst/>
                        <a:latin typeface="Calibri"/>
                        <a:ea typeface="Calibri"/>
                        <a:cs typeface="Times New Roman"/>
                      </a:endParaRPr>
                    </a:p>
                  </a:txBody>
                  <a:tcPr marL="29913" marR="29913" marT="0" marB="0">
                    <a:solidFill>
                      <a:srgbClr val="92D050"/>
                    </a:solidFill>
                  </a:tcPr>
                </a:tc>
                <a:extLst>
                  <a:ext uri="{0D108BD9-81ED-4DB2-BD59-A6C34878D82A}">
                    <a16:rowId xmlns:a16="http://schemas.microsoft.com/office/drawing/2014/main" val="10000"/>
                  </a:ext>
                </a:extLst>
              </a:tr>
              <a:tr h="1009049">
                <a:tc>
                  <a:txBody>
                    <a:bodyPr/>
                    <a:lstStyle/>
                    <a:p>
                      <a:pPr algn="just">
                        <a:lnSpc>
                          <a:spcPct val="115000"/>
                        </a:lnSpc>
                        <a:spcAft>
                          <a:spcPts val="0"/>
                        </a:spcAft>
                      </a:pPr>
                      <a:r>
                        <a:rPr lang="id-ID" sz="1200" b="1" dirty="0">
                          <a:solidFill>
                            <a:schemeClr val="tx1"/>
                          </a:solidFill>
                          <a:effectLst/>
                        </a:rPr>
                        <a:t>Strategi pencarian LR tidak perlu direplikasi</a:t>
                      </a:r>
                      <a:endParaRPr lang="en-US" sz="1200" b="1" dirty="0">
                        <a:solidFill>
                          <a:schemeClr val="tx1"/>
                        </a:solidFill>
                        <a:effectLst/>
                      </a:endParaRPr>
                    </a:p>
                    <a:p>
                      <a:pPr marL="342900" lvl="0" indent="-342900" algn="just" fontAlgn="base">
                        <a:lnSpc>
                          <a:spcPct val="115000"/>
                        </a:lnSpc>
                        <a:spcAft>
                          <a:spcPts val="0"/>
                        </a:spcAft>
                        <a:buClr>
                          <a:srgbClr val="000000"/>
                        </a:buClr>
                        <a:buSzPts val="1200"/>
                        <a:buFont typeface="Times New Roman"/>
                        <a:buAutoNum type="arabicPeriod"/>
                      </a:pPr>
                      <a:r>
                        <a:rPr lang="id-ID" sz="1200" b="0" u="none" strike="noStrike" dirty="0">
                          <a:effectLst/>
                          <a:uFill>
                            <a:solidFill>
                              <a:srgbClr val="000000"/>
                            </a:solidFill>
                          </a:uFill>
                        </a:rPr>
                        <a:t>Strategi pencarian tidak selalu dijelaskan di bagian metode</a:t>
                      </a:r>
                      <a:endParaRPr lang="en-US" sz="1200" b="0" u="none" strike="noStrike" dirty="0">
                        <a:effectLst/>
                        <a:uFill>
                          <a:solidFill>
                            <a:srgbClr val="000000"/>
                          </a:solidFill>
                        </a:uFill>
                      </a:endParaRPr>
                    </a:p>
                    <a:p>
                      <a:pPr marL="342900" lvl="0" indent="-342900" algn="just" fontAlgn="base">
                        <a:lnSpc>
                          <a:spcPct val="115000"/>
                        </a:lnSpc>
                        <a:spcAft>
                          <a:spcPts val="0"/>
                        </a:spcAft>
                        <a:buClr>
                          <a:srgbClr val="000000"/>
                        </a:buClr>
                        <a:buSzPts val="1200"/>
                        <a:buFont typeface="Times New Roman"/>
                        <a:buAutoNum type="arabicPeriod"/>
                      </a:pPr>
                      <a:r>
                        <a:rPr lang="id-ID" sz="1200" b="0" u="none" strike="noStrike" dirty="0">
                          <a:effectLst/>
                          <a:uFill>
                            <a:solidFill>
                              <a:srgbClr val="000000"/>
                            </a:solidFill>
                          </a:uFill>
                        </a:rPr>
                        <a:t>Strategi tidak perlu ditiru dan publikasi LR kurang rinci</a:t>
                      </a:r>
                      <a:endParaRPr lang="en-US" sz="1200" b="0" u="none" strike="noStrike" dirty="0">
                        <a:effectLst/>
                        <a:uFill>
                          <a:solidFill>
                            <a:srgbClr val="000000"/>
                          </a:solidFill>
                        </a:uFill>
                        <a:latin typeface="Calibri"/>
                        <a:ea typeface="Calibri"/>
                        <a:cs typeface="Times New Roman"/>
                      </a:endParaRPr>
                    </a:p>
                  </a:txBody>
                  <a:tcPr marL="29913" marR="29913" marT="0" marB="0"/>
                </a:tc>
                <a:tc>
                  <a:txBody>
                    <a:bodyPr/>
                    <a:lstStyle/>
                    <a:p>
                      <a:pPr algn="just">
                        <a:lnSpc>
                          <a:spcPct val="115000"/>
                        </a:lnSpc>
                        <a:spcAft>
                          <a:spcPts val="0"/>
                        </a:spcAft>
                      </a:pPr>
                      <a:r>
                        <a:rPr lang="id-ID" sz="1200" dirty="0">
                          <a:effectLst/>
                        </a:rPr>
                        <a:t>Strategi pencarian SR harus dapat ditiru</a:t>
                      </a:r>
                      <a:endParaRPr lang="en-US" sz="1200" dirty="0">
                        <a:effectLst/>
                      </a:endParaRPr>
                    </a:p>
                    <a:p>
                      <a:pPr marL="342900" lvl="0" indent="-342900" algn="just" fontAlgn="base">
                        <a:lnSpc>
                          <a:spcPct val="115000"/>
                        </a:lnSpc>
                        <a:spcAft>
                          <a:spcPts val="0"/>
                        </a:spcAft>
                        <a:buClr>
                          <a:srgbClr val="000000"/>
                        </a:buClr>
                        <a:buSzPts val="1200"/>
                        <a:buFont typeface="Times New Roman"/>
                        <a:buAutoNum type="arabicPeriod"/>
                      </a:pPr>
                      <a:r>
                        <a:rPr lang="id-ID" sz="1200" u="none" strike="noStrike" dirty="0">
                          <a:effectLst/>
                          <a:uFill>
                            <a:solidFill>
                              <a:srgbClr val="000000"/>
                            </a:solidFill>
                          </a:uFill>
                        </a:rPr>
                        <a:t>Strategi pencarian dijelaskan di bagian metode</a:t>
                      </a:r>
                      <a:endParaRPr lang="en-US" sz="1200" u="none" strike="noStrike" dirty="0">
                        <a:effectLst/>
                        <a:uFill>
                          <a:solidFill>
                            <a:srgbClr val="000000"/>
                          </a:solidFill>
                        </a:uFill>
                      </a:endParaRPr>
                    </a:p>
                    <a:p>
                      <a:pPr marL="342900" lvl="0" indent="-342900" algn="just" fontAlgn="base">
                        <a:lnSpc>
                          <a:spcPct val="115000"/>
                        </a:lnSpc>
                        <a:spcAft>
                          <a:spcPts val="0"/>
                        </a:spcAft>
                        <a:buClr>
                          <a:srgbClr val="000000"/>
                        </a:buClr>
                        <a:buSzPts val="1200"/>
                        <a:buFont typeface="Times New Roman"/>
                        <a:buAutoNum type="arabicPeriod"/>
                      </a:pPr>
                      <a:r>
                        <a:rPr lang="id-ID" sz="1200" u="none" strike="noStrike" dirty="0">
                          <a:effectLst/>
                          <a:uFill>
                            <a:solidFill>
                              <a:srgbClr val="000000"/>
                            </a:solidFill>
                          </a:uFill>
                        </a:rPr>
                        <a:t>Strategi dapat direplikasi: nama dan platform basis data, tanggal pencarian, semua istilah pencarian, dan batasan apa pun yang digunakan dimasukkan dalam metode</a:t>
                      </a:r>
                      <a:endParaRPr lang="en-US" sz="1200" u="none" strike="noStrike" dirty="0">
                        <a:effectLst/>
                        <a:uFill>
                          <a:solidFill>
                            <a:srgbClr val="000000"/>
                          </a:solidFill>
                        </a:uFill>
                      </a:endParaRPr>
                    </a:p>
                    <a:p>
                      <a:pPr marL="291465" algn="just">
                        <a:lnSpc>
                          <a:spcPct val="115000"/>
                        </a:lnSpc>
                        <a:spcAft>
                          <a:spcPts val="0"/>
                        </a:spcAft>
                      </a:pPr>
                      <a:r>
                        <a:rPr lang="id-ID" sz="1200" dirty="0">
                          <a:effectLst/>
                        </a:rPr>
                        <a:t> </a:t>
                      </a:r>
                      <a:endParaRPr lang="en-US" sz="1200" dirty="0">
                        <a:effectLst/>
                        <a:latin typeface="Calibri"/>
                        <a:ea typeface="Calibri"/>
                        <a:cs typeface="Times New Roman"/>
                      </a:endParaRPr>
                    </a:p>
                  </a:txBody>
                  <a:tcPr marL="29913" marR="29913" marT="0" marB="0"/>
                </a:tc>
                <a:extLst>
                  <a:ext uri="{0D108BD9-81ED-4DB2-BD59-A6C34878D82A}">
                    <a16:rowId xmlns:a16="http://schemas.microsoft.com/office/drawing/2014/main" val="10001"/>
                  </a:ext>
                </a:extLst>
              </a:tr>
              <a:tr h="1009049">
                <a:tc>
                  <a:txBody>
                    <a:bodyPr/>
                    <a:lstStyle/>
                    <a:p>
                      <a:pPr algn="just">
                        <a:lnSpc>
                          <a:spcPct val="115000"/>
                        </a:lnSpc>
                        <a:spcAft>
                          <a:spcPts val="0"/>
                        </a:spcAft>
                      </a:pPr>
                      <a:r>
                        <a:rPr lang="id-ID" sz="1200" b="1" dirty="0">
                          <a:solidFill>
                            <a:schemeClr val="tx1"/>
                          </a:solidFill>
                          <a:effectLst/>
                        </a:rPr>
                        <a:t>Pencarian LR bervariasi dalam kelengkapan yang dibutuhkan</a:t>
                      </a:r>
                      <a:endParaRPr lang="en-US" sz="1200" b="1" dirty="0">
                        <a:solidFill>
                          <a:schemeClr val="tx1"/>
                        </a:solidFill>
                        <a:effectLst/>
                      </a:endParaRPr>
                    </a:p>
                    <a:p>
                      <a:pPr marL="342900" lvl="0" indent="-342900" algn="just" fontAlgn="base">
                        <a:lnSpc>
                          <a:spcPct val="115000"/>
                        </a:lnSpc>
                        <a:spcAft>
                          <a:spcPts val="0"/>
                        </a:spcAft>
                        <a:buClr>
                          <a:srgbClr val="000000"/>
                        </a:buClr>
                        <a:buSzPts val="1200"/>
                        <a:buFont typeface="Times New Roman"/>
                        <a:buAutoNum type="arabicPeriod"/>
                      </a:pPr>
                      <a:r>
                        <a:rPr lang="id-ID" sz="1200" b="0" u="none" strike="noStrike" dirty="0">
                          <a:effectLst/>
                          <a:uFill>
                            <a:solidFill>
                              <a:srgbClr val="000000"/>
                            </a:solidFill>
                          </a:uFill>
                        </a:rPr>
                        <a:t>LR tidak lengkap</a:t>
                      </a:r>
                      <a:endParaRPr lang="en-US" sz="1200" b="0" u="none" strike="noStrike" dirty="0">
                        <a:effectLst/>
                        <a:uFill>
                          <a:solidFill>
                            <a:srgbClr val="000000"/>
                          </a:solidFill>
                        </a:uFill>
                        <a:latin typeface="Calibri"/>
                        <a:ea typeface="Calibri"/>
                        <a:cs typeface="Times New Roman"/>
                      </a:endParaRPr>
                    </a:p>
                  </a:txBody>
                  <a:tcPr marL="29913" marR="29913" marT="0" marB="0"/>
                </a:tc>
                <a:tc>
                  <a:txBody>
                    <a:bodyPr/>
                    <a:lstStyle/>
                    <a:p>
                      <a:pPr algn="just">
                        <a:lnSpc>
                          <a:spcPct val="115000"/>
                        </a:lnSpc>
                        <a:spcAft>
                          <a:spcPts val="0"/>
                        </a:spcAft>
                      </a:pPr>
                      <a:r>
                        <a:rPr lang="id-ID" sz="1200" dirty="0">
                          <a:effectLst/>
                        </a:rPr>
                        <a:t>SR mengikuti metodologi pencarian yang ditentukan sebelumnya untuk memastikan hasil komprehensif</a:t>
                      </a:r>
                      <a:endParaRPr lang="en-US" sz="1200" dirty="0">
                        <a:effectLst/>
                      </a:endParaRPr>
                    </a:p>
                    <a:p>
                      <a:pPr marL="342900" lvl="0" indent="-342900" algn="just" fontAlgn="base">
                        <a:lnSpc>
                          <a:spcPct val="115000"/>
                        </a:lnSpc>
                        <a:spcAft>
                          <a:spcPts val="0"/>
                        </a:spcAft>
                        <a:buClr>
                          <a:srgbClr val="000000"/>
                        </a:buClr>
                        <a:buSzPts val="1200"/>
                        <a:buFont typeface="Times New Roman"/>
                        <a:buAutoNum type="arabicPeriod"/>
                      </a:pPr>
                      <a:r>
                        <a:rPr lang="id-ID" sz="1200" u="none" strike="noStrike" dirty="0">
                          <a:effectLst/>
                          <a:uFill>
                            <a:solidFill>
                              <a:srgbClr val="000000"/>
                            </a:solidFill>
                          </a:uFill>
                        </a:rPr>
                        <a:t>Pencarian literatur SR telah ditentukan sebelumnya dan dirancang untuk menemukan semua materi yang relevan</a:t>
                      </a:r>
                      <a:endParaRPr lang="en-US" sz="1200" u="none" strike="noStrike" dirty="0">
                        <a:effectLst/>
                        <a:uFill>
                          <a:solidFill>
                            <a:srgbClr val="000000"/>
                          </a:solidFill>
                        </a:uFill>
                      </a:endParaRPr>
                    </a:p>
                    <a:p>
                      <a:pPr marL="342900" lvl="0" indent="-342900" algn="just" fontAlgn="base">
                        <a:lnSpc>
                          <a:spcPct val="115000"/>
                        </a:lnSpc>
                        <a:spcAft>
                          <a:spcPts val="0"/>
                        </a:spcAft>
                        <a:buClr>
                          <a:srgbClr val="000000"/>
                        </a:buClr>
                        <a:buSzPts val="1200"/>
                        <a:buFont typeface="Times New Roman"/>
                        <a:buAutoNum type="arabicPeriod"/>
                      </a:pPr>
                      <a:r>
                        <a:rPr lang="id-ID" sz="1200" u="none" strike="noStrike" dirty="0">
                          <a:effectLst/>
                          <a:uFill>
                            <a:solidFill>
                              <a:srgbClr val="000000"/>
                            </a:solidFill>
                          </a:uFill>
                        </a:rPr>
                        <a:t>Termasuk indeksasi seperti </a:t>
                      </a:r>
                      <a:r>
                        <a:rPr lang="id-ID" sz="1200" i="1" u="none" strike="noStrike" dirty="0">
                          <a:effectLst/>
                          <a:uFill>
                            <a:solidFill>
                              <a:srgbClr val="000000"/>
                            </a:solidFill>
                          </a:uFill>
                        </a:rPr>
                        <a:t>Medline, Embase, Web of Knowledge, Scopus </a:t>
                      </a:r>
                      <a:r>
                        <a:rPr lang="id-ID" sz="1200" u="none" strike="noStrike" dirty="0">
                          <a:effectLst/>
                          <a:uFill>
                            <a:solidFill>
                              <a:srgbClr val="000000"/>
                            </a:solidFill>
                          </a:uFill>
                        </a:rPr>
                        <a:t>dan CINHAL</a:t>
                      </a:r>
                      <a:endParaRPr lang="en-US" sz="1200" u="none" strike="noStrike" dirty="0">
                        <a:effectLst/>
                        <a:uFill>
                          <a:solidFill>
                            <a:srgbClr val="000000"/>
                          </a:solidFill>
                        </a:uFill>
                      </a:endParaRPr>
                    </a:p>
                    <a:p>
                      <a:pPr marL="291465" algn="just">
                        <a:lnSpc>
                          <a:spcPct val="115000"/>
                        </a:lnSpc>
                        <a:spcAft>
                          <a:spcPts val="0"/>
                        </a:spcAft>
                      </a:pPr>
                      <a:r>
                        <a:rPr lang="id-ID" sz="1200" dirty="0">
                          <a:effectLst/>
                        </a:rPr>
                        <a:t> </a:t>
                      </a:r>
                      <a:endParaRPr lang="en-US" sz="1200" dirty="0">
                        <a:effectLst/>
                        <a:latin typeface="Calibri"/>
                        <a:ea typeface="Calibri"/>
                        <a:cs typeface="Times New Roman"/>
                      </a:endParaRPr>
                    </a:p>
                  </a:txBody>
                  <a:tcPr marL="29913" marR="29913" marT="0" marB="0"/>
                </a:tc>
                <a:extLst>
                  <a:ext uri="{0D108BD9-81ED-4DB2-BD59-A6C34878D82A}">
                    <a16:rowId xmlns:a16="http://schemas.microsoft.com/office/drawing/2014/main" val="10002"/>
                  </a:ext>
                </a:extLst>
              </a:tr>
              <a:tr h="1284244">
                <a:tc>
                  <a:txBody>
                    <a:bodyPr/>
                    <a:lstStyle/>
                    <a:p>
                      <a:pPr algn="just">
                        <a:lnSpc>
                          <a:spcPct val="115000"/>
                        </a:lnSpc>
                        <a:spcAft>
                          <a:spcPts val="0"/>
                        </a:spcAft>
                      </a:pPr>
                      <a:r>
                        <a:rPr lang="id-ID" sz="1200" b="1" dirty="0">
                          <a:solidFill>
                            <a:schemeClr val="tx1"/>
                          </a:solidFill>
                          <a:effectLst/>
                        </a:rPr>
                        <a:t>LR biasanya tidak dilakukan analisis statistik hasil</a:t>
                      </a:r>
                      <a:endParaRPr lang="en-US" sz="1200" b="1" dirty="0">
                        <a:solidFill>
                          <a:schemeClr val="tx1"/>
                        </a:solidFill>
                        <a:effectLst/>
                      </a:endParaRPr>
                    </a:p>
                    <a:p>
                      <a:pPr marL="342900" lvl="0" indent="-342900" algn="just" fontAlgn="base">
                        <a:lnSpc>
                          <a:spcPct val="115000"/>
                        </a:lnSpc>
                        <a:spcAft>
                          <a:spcPts val="0"/>
                        </a:spcAft>
                        <a:buClr>
                          <a:srgbClr val="000000"/>
                        </a:buClr>
                        <a:buSzPts val="1200"/>
                        <a:buFont typeface="Times New Roman"/>
                        <a:buAutoNum type="arabicPeriod"/>
                      </a:pPr>
                      <a:r>
                        <a:rPr lang="id-ID" sz="1200" b="0" u="none" strike="noStrike" dirty="0">
                          <a:effectLst/>
                          <a:uFill>
                            <a:solidFill>
                              <a:srgbClr val="000000"/>
                            </a:solidFill>
                          </a:uFill>
                        </a:rPr>
                        <a:t>LR tidak menerapkan metode statistik tambahan untuk bahan yang ditemukan</a:t>
                      </a:r>
                      <a:endParaRPr lang="en-US" sz="1200" b="0" u="none" strike="noStrike" dirty="0">
                        <a:effectLst/>
                        <a:uFill>
                          <a:solidFill>
                            <a:srgbClr val="000000"/>
                          </a:solidFill>
                        </a:uFill>
                        <a:latin typeface="Calibri"/>
                        <a:ea typeface="Calibri"/>
                        <a:cs typeface="Times New Roman"/>
                      </a:endParaRPr>
                    </a:p>
                  </a:txBody>
                  <a:tcPr marL="29913" marR="29913" marT="0" marB="0"/>
                </a:tc>
                <a:tc>
                  <a:txBody>
                    <a:bodyPr/>
                    <a:lstStyle/>
                    <a:p>
                      <a:pPr algn="just">
                        <a:lnSpc>
                          <a:spcPct val="115000"/>
                        </a:lnSpc>
                        <a:spcAft>
                          <a:spcPts val="0"/>
                        </a:spcAft>
                      </a:pPr>
                      <a:r>
                        <a:rPr lang="id-ID" sz="1200" dirty="0">
                          <a:effectLst/>
                        </a:rPr>
                        <a:t>SR dapat mencakup hasil meta-analisis </a:t>
                      </a:r>
                      <a:endParaRPr lang="en-US" sz="1200" dirty="0">
                        <a:effectLst/>
                      </a:endParaRPr>
                    </a:p>
                    <a:p>
                      <a:pPr marL="342900" lvl="0" indent="-342900" algn="just" fontAlgn="base">
                        <a:lnSpc>
                          <a:spcPct val="115000"/>
                        </a:lnSpc>
                        <a:spcAft>
                          <a:spcPts val="0"/>
                        </a:spcAft>
                        <a:buClr>
                          <a:srgbClr val="000000"/>
                        </a:buClr>
                        <a:buSzPts val="1200"/>
                        <a:buFont typeface="Times New Roman"/>
                        <a:buAutoNum type="arabicPeriod"/>
                      </a:pPr>
                      <a:r>
                        <a:rPr lang="en-US" sz="1200" u="none" strike="noStrike" dirty="0" err="1">
                          <a:effectLst/>
                          <a:uFill>
                            <a:solidFill>
                              <a:srgbClr val="000000"/>
                            </a:solidFill>
                          </a:uFill>
                        </a:rPr>
                        <a:t>Jika</a:t>
                      </a:r>
                      <a:r>
                        <a:rPr lang="en-US" sz="1200" u="none" strike="noStrike" dirty="0">
                          <a:effectLst/>
                          <a:uFill>
                            <a:solidFill>
                              <a:srgbClr val="000000"/>
                            </a:solidFill>
                          </a:uFill>
                        </a:rPr>
                        <a:t> </a:t>
                      </a:r>
                      <a:r>
                        <a:rPr lang="en-US" sz="1200" u="none" strike="noStrike" dirty="0" err="1">
                          <a:effectLst/>
                          <a:uFill>
                            <a:solidFill>
                              <a:srgbClr val="000000"/>
                            </a:solidFill>
                          </a:uFill>
                        </a:rPr>
                        <a:t>ingin</a:t>
                      </a:r>
                      <a:r>
                        <a:rPr lang="en-US" sz="1200" u="none" strike="noStrike" dirty="0">
                          <a:effectLst/>
                          <a:uFill>
                            <a:solidFill>
                              <a:srgbClr val="000000"/>
                            </a:solidFill>
                          </a:uFill>
                        </a:rPr>
                        <a:t> </a:t>
                      </a:r>
                      <a:r>
                        <a:rPr lang="en-US" sz="1200" u="none" strike="noStrike" dirty="0" err="1">
                          <a:effectLst/>
                          <a:uFill>
                            <a:solidFill>
                              <a:srgbClr val="000000"/>
                            </a:solidFill>
                          </a:uFill>
                        </a:rPr>
                        <a:t>berlanjut</a:t>
                      </a:r>
                      <a:r>
                        <a:rPr lang="en-US" sz="1200" u="none" strike="noStrike" dirty="0">
                          <a:effectLst/>
                          <a:uFill>
                            <a:solidFill>
                              <a:srgbClr val="000000"/>
                            </a:solidFill>
                          </a:uFill>
                        </a:rPr>
                        <a:t> </a:t>
                      </a:r>
                      <a:r>
                        <a:rPr lang="en-US" sz="1200" u="none" strike="noStrike" dirty="0" err="1">
                          <a:effectLst/>
                          <a:uFill>
                            <a:solidFill>
                              <a:srgbClr val="000000"/>
                            </a:solidFill>
                          </a:uFill>
                        </a:rPr>
                        <a:t>hingga</a:t>
                      </a:r>
                      <a:r>
                        <a:rPr lang="en-US" sz="1200" u="none" strike="noStrike" dirty="0">
                          <a:effectLst/>
                          <a:uFill>
                            <a:solidFill>
                              <a:srgbClr val="000000"/>
                            </a:solidFill>
                          </a:uFill>
                        </a:rPr>
                        <a:t> meta-</a:t>
                      </a:r>
                      <a:r>
                        <a:rPr lang="en-US" sz="1200" u="none" strike="noStrike" dirty="0" err="1">
                          <a:effectLst/>
                          <a:uFill>
                            <a:solidFill>
                              <a:srgbClr val="000000"/>
                            </a:solidFill>
                          </a:uFill>
                        </a:rPr>
                        <a:t>analisis</a:t>
                      </a:r>
                      <a:r>
                        <a:rPr lang="en-US" sz="1200" u="none" strike="noStrike" dirty="0">
                          <a:effectLst/>
                          <a:uFill>
                            <a:solidFill>
                              <a:srgbClr val="000000"/>
                            </a:solidFill>
                          </a:uFill>
                        </a:rPr>
                        <a:t>, d</a:t>
                      </a:r>
                      <a:r>
                        <a:rPr lang="id-ID" sz="1200" u="none" strike="noStrike" dirty="0">
                          <a:effectLst/>
                          <a:uFill>
                            <a:solidFill>
                              <a:srgbClr val="000000"/>
                            </a:solidFill>
                          </a:uFill>
                        </a:rPr>
                        <a:t>ata dari literatur SR yang sesuai dengan kriteria yang ditentukan sebelumnya dapat disurvei dan dianalisis secara statistik</a:t>
                      </a:r>
                      <a:r>
                        <a:rPr lang="en-US" sz="1200" u="none" strike="noStrike" dirty="0">
                          <a:effectLst/>
                          <a:uFill>
                            <a:solidFill>
                              <a:srgbClr val="000000"/>
                            </a:solidFill>
                          </a:uFill>
                        </a:rPr>
                        <a:t>. </a:t>
                      </a:r>
                      <a:r>
                        <a:rPr lang="en-US" sz="1200" u="none" strike="noStrike" dirty="0" err="1">
                          <a:effectLst/>
                          <a:uFill>
                            <a:solidFill>
                              <a:srgbClr val="000000"/>
                            </a:solidFill>
                          </a:uFill>
                        </a:rPr>
                        <a:t>Penulis</a:t>
                      </a:r>
                      <a:r>
                        <a:rPr lang="en-US" sz="1200" u="none" strike="noStrike" dirty="0">
                          <a:effectLst/>
                          <a:uFill>
                            <a:solidFill>
                              <a:srgbClr val="000000"/>
                            </a:solidFill>
                          </a:uFill>
                        </a:rPr>
                        <a:t> </a:t>
                      </a:r>
                      <a:r>
                        <a:rPr lang="en-US" sz="1200" u="none" strike="noStrike" dirty="0" err="1">
                          <a:effectLst/>
                          <a:uFill>
                            <a:solidFill>
                              <a:srgbClr val="000000"/>
                            </a:solidFill>
                          </a:uFill>
                        </a:rPr>
                        <a:t>dianjurkan</a:t>
                      </a:r>
                      <a:r>
                        <a:rPr lang="en-US" sz="1200" u="none" strike="noStrike" dirty="0">
                          <a:effectLst/>
                          <a:uFill>
                            <a:solidFill>
                              <a:srgbClr val="000000"/>
                            </a:solidFill>
                          </a:uFill>
                        </a:rPr>
                        <a:t> </a:t>
                      </a:r>
                      <a:r>
                        <a:rPr lang="en-US" sz="1200" u="none" strike="noStrike" dirty="0" err="1">
                          <a:effectLst/>
                          <a:uFill>
                            <a:solidFill>
                              <a:srgbClr val="000000"/>
                            </a:solidFill>
                          </a:uFill>
                        </a:rPr>
                        <a:t>untuk</a:t>
                      </a:r>
                      <a:r>
                        <a:rPr lang="en-US" sz="1200" u="none" strike="noStrike" dirty="0">
                          <a:effectLst/>
                          <a:uFill>
                            <a:solidFill>
                              <a:srgbClr val="000000"/>
                            </a:solidFill>
                          </a:uFill>
                        </a:rPr>
                        <a:t> </a:t>
                      </a:r>
                      <a:r>
                        <a:rPr lang="en-US" sz="1200" u="none" strike="noStrike" dirty="0" err="1">
                          <a:effectLst/>
                          <a:uFill>
                            <a:solidFill>
                              <a:srgbClr val="000000"/>
                            </a:solidFill>
                          </a:uFill>
                        </a:rPr>
                        <a:t>merujuk</a:t>
                      </a:r>
                      <a:r>
                        <a:rPr lang="en-US" sz="1200" u="none" strike="noStrike" dirty="0">
                          <a:effectLst/>
                          <a:uFill>
                            <a:solidFill>
                              <a:srgbClr val="000000"/>
                            </a:solidFill>
                          </a:uFill>
                        </a:rPr>
                        <a:t> </a:t>
                      </a:r>
                      <a:r>
                        <a:rPr lang="en-US" sz="1200" u="none" strike="noStrike" dirty="0" err="1">
                          <a:effectLst/>
                          <a:uFill>
                            <a:solidFill>
                              <a:srgbClr val="000000"/>
                            </a:solidFill>
                          </a:uFill>
                        </a:rPr>
                        <a:t>pada</a:t>
                      </a:r>
                      <a:r>
                        <a:rPr lang="en-US" sz="1200" u="none" strike="noStrike" dirty="0">
                          <a:effectLst/>
                          <a:uFill>
                            <a:solidFill>
                              <a:srgbClr val="000000"/>
                            </a:solidFill>
                          </a:uFill>
                        </a:rPr>
                        <a:t> </a:t>
                      </a:r>
                      <a:r>
                        <a:rPr lang="en-US" sz="1200" u="none" strike="noStrike" dirty="0" err="1">
                          <a:effectLst/>
                          <a:uFill>
                            <a:solidFill>
                              <a:srgbClr val="000000"/>
                            </a:solidFill>
                          </a:uFill>
                        </a:rPr>
                        <a:t>sumber</a:t>
                      </a:r>
                      <a:r>
                        <a:rPr lang="en-US" sz="1200" u="none" strike="noStrike" dirty="0">
                          <a:effectLst/>
                          <a:uFill>
                            <a:solidFill>
                              <a:srgbClr val="000000"/>
                            </a:solidFill>
                          </a:uFill>
                        </a:rPr>
                        <a:t> </a:t>
                      </a:r>
                      <a:r>
                        <a:rPr lang="en-US" sz="1200" u="none" strike="noStrike" dirty="0" err="1">
                          <a:effectLst/>
                          <a:uFill>
                            <a:solidFill>
                              <a:srgbClr val="000000"/>
                            </a:solidFill>
                          </a:uFill>
                        </a:rPr>
                        <a:t>ini</a:t>
                      </a:r>
                      <a:r>
                        <a:rPr lang="en-US" sz="1200" u="none" strike="noStrike" dirty="0">
                          <a:effectLst/>
                          <a:uFill>
                            <a:solidFill>
                              <a:srgbClr val="000000"/>
                            </a:solidFill>
                          </a:uFill>
                        </a:rPr>
                        <a:t> </a:t>
                      </a:r>
                      <a:r>
                        <a:rPr lang="en-US" sz="1200" u="none" strike="noStrike" dirty="0" err="1">
                          <a:effectLst/>
                          <a:uFill>
                            <a:solidFill>
                              <a:srgbClr val="000000"/>
                            </a:solidFill>
                          </a:uFill>
                        </a:rPr>
                        <a:t>untuk</a:t>
                      </a:r>
                      <a:r>
                        <a:rPr lang="en-US" sz="1200" u="none" strike="noStrike" dirty="0">
                          <a:effectLst/>
                          <a:uFill>
                            <a:solidFill>
                              <a:srgbClr val="000000"/>
                            </a:solidFill>
                          </a:uFill>
                        </a:rPr>
                        <a:t> </a:t>
                      </a:r>
                      <a:r>
                        <a:rPr lang="en-US" sz="1200" u="none" strike="noStrike" dirty="0" err="1">
                          <a:effectLst/>
                          <a:uFill>
                            <a:solidFill>
                              <a:srgbClr val="000000"/>
                            </a:solidFill>
                          </a:uFill>
                        </a:rPr>
                        <a:t>melakukan</a:t>
                      </a:r>
                      <a:r>
                        <a:rPr lang="en-US" sz="1200" u="none" strike="noStrike" dirty="0">
                          <a:effectLst/>
                          <a:uFill>
                            <a:solidFill>
                              <a:srgbClr val="000000"/>
                            </a:solidFill>
                          </a:uFill>
                        </a:rPr>
                        <a:t> meta-</a:t>
                      </a:r>
                      <a:r>
                        <a:rPr lang="en-US" sz="1200" u="none" strike="noStrike" dirty="0" err="1">
                          <a:effectLst/>
                          <a:uFill>
                            <a:solidFill>
                              <a:srgbClr val="000000"/>
                            </a:solidFill>
                          </a:uFill>
                        </a:rPr>
                        <a:t>analisis</a:t>
                      </a:r>
                      <a:r>
                        <a:rPr lang="en-US" sz="1200" u="none" strike="noStrike" dirty="0">
                          <a:effectLst/>
                          <a:uFill>
                            <a:solidFill>
                              <a:srgbClr val="000000"/>
                            </a:solidFill>
                          </a:uFill>
                        </a:rPr>
                        <a:t> </a:t>
                      </a:r>
                      <a:r>
                        <a:rPr lang="en-US" sz="1200" u="none" strike="noStrike" dirty="0">
                          <a:effectLst/>
                          <a:uFill>
                            <a:solidFill>
                              <a:srgbClr val="000000"/>
                            </a:solidFill>
                          </a:uFill>
                          <a:hlinkClick r:id="rId2"/>
                        </a:rPr>
                        <a:t>https://uk.cochrane.org/news/meta-analysis-what-why-and-how</a:t>
                      </a:r>
                      <a:r>
                        <a:rPr lang="en-GB" sz="1200" u="none" strike="noStrike" dirty="0">
                          <a:effectLst/>
                          <a:uFill>
                            <a:solidFill>
                              <a:srgbClr val="000000"/>
                            </a:solidFill>
                          </a:uFill>
                        </a:rPr>
                        <a:t> </a:t>
                      </a:r>
                    </a:p>
                  </a:txBody>
                  <a:tcPr marL="29913" marR="29913"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7920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57150"/>
            <a:ext cx="9144000" cy="576064"/>
          </a:xfrm>
          <a:solidFill>
            <a:schemeClr val="bg2">
              <a:lumMod val="90000"/>
            </a:schemeClr>
          </a:solidFill>
        </p:spPr>
        <p:txBody>
          <a:bodyPr>
            <a:noAutofit/>
          </a:bodyPr>
          <a:lstStyle/>
          <a:p>
            <a:r>
              <a:rPr lang="id-ID" sz="2800" b="1" dirty="0">
                <a:solidFill>
                  <a:schemeClr val="tx1"/>
                </a:solidFill>
              </a:rPr>
              <a:t>PERBEDAAN LITERATURE DAN SYSTEMATIC REVIEW</a:t>
            </a:r>
            <a:endParaRPr lang="ko-KR" altLang="en-US" sz="2800" b="1" dirty="0">
              <a:solidFill>
                <a:schemeClr val="tx1"/>
              </a:solidFill>
            </a:endParaRPr>
          </a:p>
        </p:txBody>
      </p:sp>
      <p:graphicFrame>
        <p:nvGraphicFramePr>
          <p:cNvPr id="3" name="Table 2"/>
          <p:cNvGraphicFramePr>
            <a:graphicFrameLocks noGrp="1"/>
          </p:cNvGraphicFramePr>
          <p:nvPr/>
        </p:nvGraphicFramePr>
        <p:xfrm>
          <a:off x="609600" y="565912"/>
          <a:ext cx="8001000" cy="329438"/>
        </p:xfrm>
        <a:graphic>
          <a:graphicData uri="http://schemas.openxmlformats.org/drawingml/2006/table">
            <a:tbl>
              <a:tblPr firstRow="1" firstCol="1" bandRow="1">
                <a:tableStyleId>{69CF1AB2-1976-4502-BF36-3FF5EA218861}</a:tableStyleId>
              </a:tblPr>
              <a:tblGrid>
                <a:gridCol w="2607563">
                  <a:extLst>
                    <a:ext uri="{9D8B030D-6E8A-4147-A177-3AD203B41FA5}">
                      <a16:colId xmlns:a16="http://schemas.microsoft.com/office/drawing/2014/main" val="20000"/>
                    </a:ext>
                  </a:extLst>
                </a:gridCol>
                <a:gridCol w="5393437">
                  <a:extLst>
                    <a:ext uri="{9D8B030D-6E8A-4147-A177-3AD203B41FA5}">
                      <a16:colId xmlns:a16="http://schemas.microsoft.com/office/drawing/2014/main" val="20001"/>
                    </a:ext>
                  </a:extLst>
                </a:gridCol>
              </a:tblGrid>
              <a:tr h="329438">
                <a:tc>
                  <a:txBody>
                    <a:bodyPr/>
                    <a:lstStyle/>
                    <a:p>
                      <a:pPr algn="ctr">
                        <a:lnSpc>
                          <a:spcPct val="115000"/>
                        </a:lnSpc>
                        <a:spcAft>
                          <a:spcPts val="0"/>
                        </a:spcAft>
                      </a:pPr>
                      <a:r>
                        <a:rPr lang="id-ID" sz="1800" dirty="0">
                          <a:solidFill>
                            <a:schemeClr val="tx1"/>
                          </a:solidFill>
                          <a:effectLst/>
                        </a:rPr>
                        <a:t>LITERATURE REVIEW (LR)</a:t>
                      </a:r>
                      <a:endParaRPr lang="en-US" sz="1800" dirty="0">
                        <a:solidFill>
                          <a:schemeClr val="tx1"/>
                        </a:solidFill>
                        <a:effectLst/>
                        <a:latin typeface="Calibri"/>
                        <a:ea typeface="Calibri"/>
                        <a:cs typeface="Times New Roman"/>
                      </a:endParaRPr>
                    </a:p>
                  </a:txBody>
                  <a:tcPr marL="29913" marR="29913" marT="0" marB="0">
                    <a:solidFill>
                      <a:srgbClr val="92D050"/>
                    </a:solidFill>
                  </a:tcPr>
                </a:tc>
                <a:tc>
                  <a:txBody>
                    <a:bodyPr/>
                    <a:lstStyle/>
                    <a:p>
                      <a:pPr algn="ctr">
                        <a:lnSpc>
                          <a:spcPct val="115000"/>
                        </a:lnSpc>
                        <a:spcAft>
                          <a:spcPts val="0"/>
                        </a:spcAft>
                      </a:pPr>
                      <a:r>
                        <a:rPr lang="id-ID" sz="1800" dirty="0">
                          <a:solidFill>
                            <a:schemeClr val="tx1"/>
                          </a:solidFill>
                          <a:effectLst/>
                        </a:rPr>
                        <a:t>SYSTEMATIC REVIEW (SR)</a:t>
                      </a:r>
                      <a:endParaRPr lang="en-US" sz="1800" dirty="0">
                        <a:solidFill>
                          <a:schemeClr val="tx1"/>
                        </a:solidFill>
                        <a:effectLst/>
                        <a:latin typeface="Calibri"/>
                        <a:ea typeface="Calibri"/>
                        <a:cs typeface="Times New Roman"/>
                      </a:endParaRPr>
                    </a:p>
                  </a:txBody>
                  <a:tcPr marL="29913" marR="29913" marT="0" marB="0">
                    <a:solidFill>
                      <a:srgbClr val="92D050"/>
                    </a:solid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35669287"/>
              </p:ext>
            </p:extLst>
          </p:nvPr>
        </p:nvGraphicFramePr>
        <p:xfrm>
          <a:off x="609600" y="894643"/>
          <a:ext cx="8001000" cy="4039307"/>
        </p:xfrm>
        <a:graphic>
          <a:graphicData uri="http://schemas.openxmlformats.org/drawingml/2006/table">
            <a:tbl>
              <a:tblPr firstRow="1" firstCol="1" bandRow="1">
                <a:tableStyleId>{B301B821-A1FF-4177-AEE7-76D212191A09}</a:tableStyleId>
              </a:tblPr>
              <a:tblGrid>
                <a:gridCol w="25908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1311347">
                <a:tc>
                  <a:txBody>
                    <a:bodyPr/>
                    <a:lstStyle/>
                    <a:p>
                      <a:pPr algn="just">
                        <a:lnSpc>
                          <a:spcPct val="115000"/>
                        </a:lnSpc>
                        <a:spcAft>
                          <a:spcPts val="0"/>
                        </a:spcAft>
                      </a:pPr>
                      <a:r>
                        <a:rPr lang="id-ID" sz="1050" b="1" dirty="0">
                          <a:solidFill>
                            <a:schemeClr val="tx1"/>
                          </a:solidFill>
                          <a:effectLst/>
                        </a:rPr>
                        <a:t>Tergantung pada ruang lingkup, LR umumnya memakan waktu kurang dari sehari</a:t>
                      </a:r>
                      <a:endParaRPr lang="en-US" sz="1050" b="1" dirty="0">
                        <a:solidFill>
                          <a:schemeClr val="tx1"/>
                        </a:solidFill>
                        <a:effectLst/>
                      </a:endParaRPr>
                    </a:p>
                    <a:p>
                      <a:pPr marL="342900" lvl="0" indent="-342900" algn="just" fontAlgn="base">
                        <a:lnSpc>
                          <a:spcPct val="115000"/>
                        </a:lnSpc>
                        <a:spcAft>
                          <a:spcPts val="0"/>
                        </a:spcAft>
                        <a:buClr>
                          <a:srgbClr val="000000"/>
                        </a:buClr>
                        <a:buSzPts val="1200"/>
                        <a:buFont typeface="Times New Roman"/>
                        <a:buAutoNum type="arabicPeriod"/>
                      </a:pPr>
                      <a:r>
                        <a:rPr lang="id-ID" sz="1050" b="0" u="none" strike="noStrike" dirty="0">
                          <a:solidFill>
                            <a:schemeClr val="tx1"/>
                          </a:solidFill>
                          <a:effectLst/>
                          <a:uFill>
                            <a:solidFill>
                              <a:srgbClr val="000000"/>
                            </a:solidFill>
                          </a:uFill>
                        </a:rPr>
                        <a:t>Kerangka waktu untuk pencarian literatur tergantung pada topik, hasil yang diinginkan untuk penelitian, dan tingkat kelengkapan yang dibutuhkan</a:t>
                      </a:r>
                      <a:endParaRPr lang="en-US" sz="1050" b="0" u="none" strike="noStrike" dirty="0">
                        <a:solidFill>
                          <a:schemeClr val="tx1"/>
                        </a:solidFill>
                        <a:effectLst/>
                        <a:uFill>
                          <a:solidFill>
                            <a:srgbClr val="000000"/>
                          </a:solidFill>
                        </a:uFill>
                        <a:latin typeface="Calibri"/>
                        <a:ea typeface="Calibri"/>
                        <a:cs typeface="Times New Roman"/>
                      </a:endParaRPr>
                    </a:p>
                  </a:txBody>
                  <a:tcPr marL="25154" marR="25154" marT="0" marB="0">
                    <a:solidFill>
                      <a:schemeClr val="bg1"/>
                    </a:solidFill>
                  </a:tcPr>
                </a:tc>
                <a:tc>
                  <a:txBody>
                    <a:bodyPr/>
                    <a:lstStyle/>
                    <a:p>
                      <a:pPr algn="just">
                        <a:lnSpc>
                          <a:spcPct val="115000"/>
                        </a:lnSpc>
                        <a:spcAft>
                          <a:spcPts val="0"/>
                        </a:spcAft>
                      </a:pPr>
                      <a:r>
                        <a:rPr lang="id-ID" sz="1050" b="0" dirty="0">
                          <a:solidFill>
                            <a:schemeClr val="tx1"/>
                          </a:solidFill>
                          <a:effectLst/>
                        </a:rPr>
                        <a:t>SR biasanya memerlukan komitmen waktu yang signifikan, seringkali berbulan-bulan atau bahkan bertahun-tahun</a:t>
                      </a:r>
                      <a:endParaRPr lang="en-US" sz="1050" b="0" dirty="0">
                        <a:solidFill>
                          <a:schemeClr val="tx1"/>
                        </a:solidFill>
                        <a:effectLst/>
                      </a:endParaRPr>
                    </a:p>
                    <a:p>
                      <a:pPr marL="342900" lvl="0" indent="-342900" algn="just" fontAlgn="base">
                        <a:lnSpc>
                          <a:spcPct val="115000"/>
                        </a:lnSpc>
                        <a:spcAft>
                          <a:spcPts val="0"/>
                        </a:spcAft>
                        <a:buClr>
                          <a:srgbClr val="000000"/>
                        </a:buClr>
                        <a:buSzPts val="1200"/>
                        <a:buFont typeface="Times New Roman"/>
                        <a:buAutoNum type="arabicPeriod"/>
                      </a:pPr>
                      <a:r>
                        <a:rPr lang="id-ID" sz="1050" b="0" u="none" strike="noStrike" dirty="0">
                          <a:solidFill>
                            <a:schemeClr val="tx1"/>
                          </a:solidFill>
                          <a:effectLst/>
                          <a:uFill>
                            <a:solidFill>
                              <a:srgbClr val="000000"/>
                            </a:solidFill>
                          </a:uFill>
                        </a:rPr>
                        <a:t>SR membutuhkan pembuatan dan dokumentasi strategi pencarian, karena penulisan SR membutuhkan peninjauan yang cukup lama dan menganalisis banyaknya temuan artikel yang sesuai dengan topik SR, sehingga data yang diperoleh sesuai dan tidak mengurangi informasi yang disampaikan berdasarkan hasil penelitian dalam artikel yang dianalisis..</a:t>
                      </a:r>
                      <a:endParaRPr lang="en-US" sz="1050" b="0" u="none" strike="noStrike" dirty="0">
                        <a:solidFill>
                          <a:schemeClr val="tx1"/>
                        </a:solidFill>
                        <a:effectLst/>
                        <a:uFill>
                          <a:solidFill>
                            <a:srgbClr val="000000"/>
                          </a:solidFill>
                        </a:uFill>
                      </a:endParaRPr>
                    </a:p>
                    <a:p>
                      <a:pPr marL="291465" algn="just">
                        <a:lnSpc>
                          <a:spcPct val="115000"/>
                        </a:lnSpc>
                        <a:spcAft>
                          <a:spcPts val="0"/>
                        </a:spcAft>
                      </a:pPr>
                      <a:r>
                        <a:rPr lang="id-ID" sz="1050" b="0" dirty="0">
                          <a:solidFill>
                            <a:schemeClr val="tx1"/>
                          </a:solidFill>
                          <a:effectLst/>
                        </a:rPr>
                        <a:t> </a:t>
                      </a:r>
                      <a:endParaRPr lang="en-US" sz="1050" b="0" dirty="0">
                        <a:solidFill>
                          <a:schemeClr val="tx1"/>
                        </a:solidFill>
                        <a:effectLst/>
                        <a:latin typeface="Calibri"/>
                        <a:ea typeface="Calibri"/>
                        <a:cs typeface="Times New Roman"/>
                      </a:endParaRPr>
                    </a:p>
                  </a:txBody>
                  <a:tcPr marL="25154" marR="25154" marT="0" marB="0">
                    <a:solidFill>
                      <a:schemeClr val="bg1"/>
                    </a:solidFill>
                  </a:tcPr>
                </a:tc>
                <a:extLst>
                  <a:ext uri="{0D108BD9-81ED-4DB2-BD59-A6C34878D82A}">
                    <a16:rowId xmlns:a16="http://schemas.microsoft.com/office/drawing/2014/main" val="10000"/>
                  </a:ext>
                </a:extLst>
              </a:tr>
              <a:tr h="771381">
                <a:tc>
                  <a:txBody>
                    <a:bodyPr/>
                    <a:lstStyle/>
                    <a:p>
                      <a:pPr algn="just">
                        <a:lnSpc>
                          <a:spcPct val="115000"/>
                        </a:lnSpc>
                        <a:spcAft>
                          <a:spcPts val="0"/>
                        </a:spcAft>
                      </a:pPr>
                      <a:r>
                        <a:rPr lang="id-ID" sz="1050" b="1" dirty="0">
                          <a:solidFill>
                            <a:schemeClr val="tx1"/>
                          </a:solidFill>
                          <a:effectLst/>
                        </a:rPr>
                        <a:t>LR biasanya mengambil volume hasil yang lebih kecil</a:t>
                      </a:r>
                      <a:endParaRPr lang="en-US" sz="1050" b="1" dirty="0">
                        <a:solidFill>
                          <a:schemeClr val="tx1"/>
                        </a:solidFill>
                        <a:effectLst/>
                      </a:endParaRPr>
                    </a:p>
                    <a:p>
                      <a:pPr marL="342900" lvl="0" indent="-342900" algn="just" fontAlgn="base">
                        <a:lnSpc>
                          <a:spcPct val="115000"/>
                        </a:lnSpc>
                        <a:spcAft>
                          <a:spcPts val="0"/>
                        </a:spcAft>
                        <a:buClr>
                          <a:srgbClr val="000000"/>
                        </a:buClr>
                        <a:buSzPts val="1200"/>
                        <a:buFont typeface="Times New Roman"/>
                        <a:buAutoNum type="arabicPeriod"/>
                      </a:pPr>
                      <a:r>
                        <a:rPr lang="id-ID" sz="1050" b="0" u="none" strike="noStrike" dirty="0">
                          <a:effectLst/>
                          <a:uFill>
                            <a:solidFill>
                              <a:srgbClr val="000000"/>
                            </a:solidFill>
                          </a:uFill>
                        </a:rPr>
                        <a:t>Strategi pencarian lebih bertarget</a:t>
                      </a:r>
                      <a:endParaRPr lang="en-US" sz="1050" b="0" u="none" strike="noStrike" dirty="0">
                        <a:effectLst/>
                        <a:uFill>
                          <a:solidFill>
                            <a:srgbClr val="000000"/>
                          </a:solidFill>
                        </a:uFill>
                        <a:latin typeface="Calibri"/>
                        <a:ea typeface="Calibri"/>
                        <a:cs typeface="Times New Roman"/>
                      </a:endParaRPr>
                    </a:p>
                  </a:txBody>
                  <a:tcPr marL="25154" marR="25154" marT="0" marB="0"/>
                </a:tc>
                <a:tc>
                  <a:txBody>
                    <a:bodyPr/>
                    <a:lstStyle/>
                    <a:p>
                      <a:pPr algn="just">
                        <a:lnSpc>
                          <a:spcPct val="115000"/>
                        </a:lnSpc>
                        <a:spcAft>
                          <a:spcPts val="0"/>
                        </a:spcAft>
                      </a:pPr>
                      <a:r>
                        <a:rPr lang="id-ID" sz="1050" b="0">
                          <a:effectLst/>
                        </a:rPr>
                        <a:t>SR biasanya mengambil volume hasil yang tinggi</a:t>
                      </a:r>
                      <a:endParaRPr lang="en-US" sz="1050" b="0">
                        <a:effectLst/>
                      </a:endParaRPr>
                    </a:p>
                    <a:p>
                      <a:pPr marL="342900" lvl="0" indent="-342900" algn="just" fontAlgn="base">
                        <a:lnSpc>
                          <a:spcPct val="115000"/>
                        </a:lnSpc>
                        <a:spcAft>
                          <a:spcPts val="0"/>
                        </a:spcAft>
                        <a:buClr>
                          <a:srgbClr val="000000"/>
                        </a:buClr>
                        <a:buSzPts val="1200"/>
                        <a:buFont typeface="Times New Roman"/>
                        <a:buAutoNum type="arabicPeriod"/>
                      </a:pPr>
                      <a:r>
                        <a:rPr lang="id-ID" sz="1050" b="0" u="none" strike="noStrike">
                          <a:effectLst/>
                          <a:uFill>
                            <a:solidFill>
                              <a:srgbClr val="000000"/>
                            </a:solidFill>
                          </a:uFill>
                        </a:rPr>
                        <a:t>SR biasanya menghasilkan sejumlah besar hasil pencarian, berpotensi sampai puluhan ribu</a:t>
                      </a:r>
                      <a:endParaRPr lang="en-US" sz="1050" b="0" u="none" strike="noStrike">
                        <a:effectLst/>
                        <a:uFill>
                          <a:solidFill>
                            <a:srgbClr val="000000"/>
                          </a:solidFill>
                        </a:uFill>
                      </a:endParaRPr>
                    </a:p>
                    <a:p>
                      <a:pPr marL="342900" lvl="0" indent="-342900" algn="just" fontAlgn="base">
                        <a:lnSpc>
                          <a:spcPct val="115000"/>
                        </a:lnSpc>
                        <a:spcAft>
                          <a:spcPts val="0"/>
                        </a:spcAft>
                        <a:buClr>
                          <a:srgbClr val="000000"/>
                        </a:buClr>
                        <a:buSzPts val="1200"/>
                        <a:buFont typeface="Times New Roman"/>
                        <a:buAutoNum type="arabicPeriod"/>
                      </a:pPr>
                      <a:r>
                        <a:rPr lang="id-ID" sz="1050" b="0" u="none" strike="noStrike">
                          <a:effectLst/>
                          <a:uFill>
                            <a:solidFill>
                              <a:srgbClr val="000000"/>
                            </a:solidFill>
                          </a:uFill>
                        </a:rPr>
                        <a:t>SR dirancang untuk sensitivitas yang lebih tinggi dan kutipan dikeluarkan setelah  dilakukan manual review</a:t>
                      </a:r>
                      <a:endParaRPr lang="en-US" sz="1050" b="0" u="none" strike="noStrike">
                        <a:effectLst/>
                        <a:uFill>
                          <a:solidFill>
                            <a:srgbClr val="000000"/>
                          </a:solidFill>
                        </a:uFill>
                      </a:endParaRPr>
                    </a:p>
                    <a:p>
                      <a:pPr marL="291465" algn="just">
                        <a:lnSpc>
                          <a:spcPct val="115000"/>
                        </a:lnSpc>
                        <a:spcAft>
                          <a:spcPts val="0"/>
                        </a:spcAft>
                      </a:pPr>
                      <a:r>
                        <a:rPr lang="id-ID" sz="1050" b="0">
                          <a:effectLst/>
                        </a:rPr>
                        <a:t> </a:t>
                      </a:r>
                      <a:endParaRPr lang="en-US" sz="1050" b="0">
                        <a:effectLst/>
                        <a:latin typeface="Calibri"/>
                        <a:ea typeface="Calibri"/>
                        <a:cs typeface="Times New Roman"/>
                      </a:endParaRPr>
                    </a:p>
                  </a:txBody>
                  <a:tcPr marL="25154" marR="25154" marT="0" marB="0"/>
                </a:tc>
                <a:extLst>
                  <a:ext uri="{0D108BD9-81ED-4DB2-BD59-A6C34878D82A}">
                    <a16:rowId xmlns:a16="http://schemas.microsoft.com/office/drawing/2014/main" val="10001"/>
                  </a:ext>
                </a:extLst>
              </a:tr>
              <a:tr h="771381">
                <a:tc>
                  <a:txBody>
                    <a:bodyPr/>
                    <a:lstStyle/>
                    <a:p>
                      <a:pPr algn="just">
                        <a:lnSpc>
                          <a:spcPct val="115000"/>
                        </a:lnSpc>
                        <a:spcAft>
                          <a:spcPts val="0"/>
                        </a:spcAft>
                      </a:pPr>
                      <a:r>
                        <a:rPr lang="id-ID" sz="1050" b="1" dirty="0">
                          <a:solidFill>
                            <a:schemeClr val="tx1"/>
                          </a:solidFill>
                          <a:effectLst/>
                        </a:rPr>
                        <a:t>LR sering diselesaikan oleh individu</a:t>
                      </a:r>
                      <a:endParaRPr lang="en-US" sz="1050" b="1" dirty="0">
                        <a:solidFill>
                          <a:schemeClr val="tx1"/>
                        </a:solidFill>
                        <a:effectLst/>
                      </a:endParaRPr>
                    </a:p>
                    <a:p>
                      <a:pPr marL="342900" lvl="0" indent="-342900" algn="just" fontAlgn="base">
                        <a:lnSpc>
                          <a:spcPct val="115000"/>
                        </a:lnSpc>
                        <a:spcAft>
                          <a:spcPts val="0"/>
                        </a:spcAft>
                        <a:buClr>
                          <a:srgbClr val="000000"/>
                        </a:buClr>
                        <a:buSzPts val="1200"/>
                        <a:buFont typeface="Times New Roman"/>
                        <a:buAutoNum type="arabicPeriod"/>
                      </a:pPr>
                      <a:r>
                        <a:rPr lang="id-ID" sz="1050" b="0" u="none" strike="noStrike" dirty="0">
                          <a:effectLst/>
                          <a:uFill>
                            <a:solidFill>
                              <a:srgbClr val="000000"/>
                            </a:solidFill>
                          </a:uFill>
                        </a:rPr>
                        <a:t>LR sering diselesaikan oleh satu orang</a:t>
                      </a:r>
                      <a:endParaRPr lang="en-US" sz="1050" b="0" u="none" strike="noStrike" dirty="0">
                        <a:effectLst/>
                        <a:uFill>
                          <a:solidFill>
                            <a:srgbClr val="000000"/>
                          </a:solidFill>
                        </a:uFill>
                      </a:endParaRPr>
                    </a:p>
                    <a:p>
                      <a:pPr marL="342900" lvl="0" indent="-342900" algn="just" fontAlgn="base">
                        <a:lnSpc>
                          <a:spcPct val="115000"/>
                        </a:lnSpc>
                        <a:spcAft>
                          <a:spcPts val="0"/>
                        </a:spcAft>
                        <a:buClr>
                          <a:srgbClr val="000000"/>
                        </a:buClr>
                        <a:buSzPts val="1200"/>
                        <a:buFont typeface="Times New Roman"/>
                        <a:buAutoNum type="arabicPeriod"/>
                      </a:pPr>
                      <a:r>
                        <a:rPr lang="id-ID" sz="1050" b="0" u="none" strike="noStrike" dirty="0">
                          <a:effectLst/>
                          <a:uFill>
                            <a:solidFill>
                              <a:srgbClr val="000000"/>
                            </a:solidFill>
                          </a:uFill>
                        </a:rPr>
                        <a:t>Hasil tidak perlu ditinjau oleh beberapa individu</a:t>
                      </a:r>
                      <a:endParaRPr lang="en-US" sz="1050" b="0" u="none" strike="noStrike" dirty="0">
                        <a:effectLst/>
                        <a:uFill>
                          <a:solidFill>
                            <a:srgbClr val="000000"/>
                          </a:solidFill>
                        </a:uFill>
                        <a:latin typeface="Calibri"/>
                        <a:ea typeface="Calibri"/>
                        <a:cs typeface="Times New Roman"/>
                      </a:endParaRPr>
                    </a:p>
                  </a:txBody>
                  <a:tcPr marL="25154" marR="25154" marT="0" marB="0"/>
                </a:tc>
                <a:tc>
                  <a:txBody>
                    <a:bodyPr/>
                    <a:lstStyle/>
                    <a:p>
                      <a:pPr algn="just">
                        <a:lnSpc>
                          <a:spcPct val="115000"/>
                        </a:lnSpc>
                        <a:spcAft>
                          <a:spcPts val="0"/>
                        </a:spcAft>
                      </a:pPr>
                      <a:r>
                        <a:rPr lang="id-ID" sz="1050" b="0" dirty="0">
                          <a:effectLst/>
                        </a:rPr>
                        <a:t>SR membutuhkan tim</a:t>
                      </a:r>
                      <a:endParaRPr lang="en-US" sz="1050" b="0" dirty="0">
                        <a:effectLst/>
                      </a:endParaRPr>
                    </a:p>
                    <a:p>
                      <a:pPr marL="342900" lvl="0" indent="-342900" algn="just" fontAlgn="base">
                        <a:lnSpc>
                          <a:spcPct val="115000"/>
                        </a:lnSpc>
                        <a:spcAft>
                          <a:spcPts val="0"/>
                        </a:spcAft>
                        <a:buClr>
                          <a:srgbClr val="000000"/>
                        </a:buClr>
                        <a:buSzPts val="1200"/>
                        <a:buFont typeface="Times New Roman"/>
                        <a:buAutoNum type="arabicPeriod"/>
                      </a:pPr>
                      <a:r>
                        <a:rPr lang="id-ID" sz="1050" b="0" u="none" strike="noStrike" dirty="0">
                          <a:effectLst/>
                          <a:uFill>
                            <a:solidFill>
                              <a:srgbClr val="000000"/>
                            </a:solidFill>
                          </a:uFill>
                        </a:rPr>
                        <a:t>Protokol SR umumnya menentukan bahwa dua atau lebih individu secara independen meninjau setiap artikel yang diambil secara terpisah untuk menentukan apakah memenuhi kriteria inklusi</a:t>
                      </a:r>
                      <a:endParaRPr lang="en-US" sz="1050" b="0" u="none" strike="noStrike" dirty="0">
                        <a:effectLst/>
                        <a:uFill>
                          <a:solidFill>
                            <a:srgbClr val="000000"/>
                          </a:solidFill>
                        </a:uFill>
                      </a:endParaRPr>
                    </a:p>
                    <a:p>
                      <a:pPr marL="342900" lvl="0" indent="-342900" algn="just" fontAlgn="base">
                        <a:lnSpc>
                          <a:spcPct val="115000"/>
                        </a:lnSpc>
                        <a:spcAft>
                          <a:spcPts val="0"/>
                        </a:spcAft>
                        <a:buClr>
                          <a:srgbClr val="000000"/>
                        </a:buClr>
                        <a:buSzPts val="1200"/>
                        <a:buFont typeface="Times New Roman"/>
                        <a:buAutoNum type="arabicPeriod"/>
                      </a:pPr>
                      <a:r>
                        <a:rPr lang="id-ID" sz="1050" b="0" u="none" strike="noStrike" dirty="0">
                          <a:effectLst/>
                          <a:uFill>
                            <a:solidFill>
                              <a:srgbClr val="000000"/>
                            </a:solidFill>
                          </a:uFill>
                        </a:rPr>
                        <a:t>Konflik diselesaikan oleh pihak ketiga</a:t>
                      </a:r>
                      <a:endParaRPr lang="en-US" sz="1050" b="0" u="none" strike="noStrike" dirty="0">
                        <a:effectLst/>
                        <a:uFill>
                          <a:solidFill>
                            <a:srgbClr val="000000"/>
                          </a:solidFill>
                        </a:uFill>
                        <a:latin typeface="Calibri"/>
                        <a:ea typeface="Calibri"/>
                        <a:cs typeface="Times New Roman"/>
                      </a:endParaRPr>
                    </a:p>
                  </a:txBody>
                  <a:tcPr marL="25154" marR="25154" marT="0" marB="0"/>
                </a:tc>
                <a:extLst>
                  <a:ext uri="{0D108BD9-81ED-4DB2-BD59-A6C34878D82A}">
                    <a16:rowId xmlns:a16="http://schemas.microsoft.com/office/drawing/2014/main" val="10002"/>
                  </a:ext>
                </a:extLst>
              </a:tr>
              <a:tr h="539966">
                <a:tc>
                  <a:txBody>
                    <a:bodyPr/>
                    <a:lstStyle/>
                    <a:p>
                      <a:pPr algn="just">
                        <a:lnSpc>
                          <a:spcPct val="115000"/>
                        </a:lnSpc>
                        <a:spcAft>
                          <a:spcPts val="0"/>
                        </a:spcAft>
                      </a:pPr>
                      <a:r>
                        <a:rPr lang="id-ID" sz="1050" b="1" dirty="0">
                          <a:solidFill>
                            <a:schemeClr val="tx1"/>
                          </a:solidFill>
                          <a:effectLst/>
                        </a:rPr>
                        <a:t>LR biasanya dirancang untuk menjawab pertanyaan klinis tertentu</a:t>
                      </a:r>
                      <a:endParaRPr lang="en-US" sz="1050" b="1" dirty="0">
                        <a:solidFill>
                          <a:schemeClr val="tx1"/>
                        </a:solidFill>
                        <a:effectLst/>
                        <a:latin typeface="Calibri"/>
                        <a:ea typeface="Calibri"/>
                        <a:cs typeface="Times New Roman"/>
                      </a:endParaRPr>
                    </a:p>
                  </a:txBody>
                  <a:tcPr marL="25154" marR="25154" marT="0" marB="0"/>
                </a:tc>
                <a:tc>
                  <a:txBody>
                    <a:bodyPr/>
                    <a:lstStyle/>
                    <a:p>
                      <a:pPr algn="just">
                        <a:lnSpc>
                          <a:spcPct val="115000"/>
                        </a:lnSpc>
                        <a:spcAft>
                          <a:spcPts val="0"/>
                        </a:spcAft>
                      </a:pPr>
                      <a:r>
                        <a:rPr lang="id-ID" sz="1050" b="0" dirty="0">
                          <a:effectLst/>
                        </a:rPr>
                        <a:t>Terdapat protokol systematic review</a:t>
                      </a:r>
                      <a:endParaRPr lang="en-US" sz="1050" b="0" dirty="0">
                        <a:effectLst/>
                      </a:endParaRPr>
                    </a:p>
                    <a:p>
                      <a:pPr marL="342900" lvl="0" indent="-342900" algn="just" fontAlgn="base">
                        <a:lnSpc>
                          <a:spcPct val="115000"/>
                        </a:lnSpc>
                        <a:spcAft>
                          <a:spcPts val="0"/>
                        </a:spcAft>
                        <a:buClr>
                          <a:srgbClr val="000000"/>
                        </a:buClr>
                        <a:buSzPts val="1200"/>
                        <a:buFont typeface="Times New Roman"/>
                        <a:buAutoNum type="arabicPeriod"/>
                      </a:pPr>
                      <a:r>
                        <a:rPr lang="id-ID" sz="1050" b="0" u="none" strike="noStrike" dirty="0">
                          <a:effectLst/>
                          <a:uFill>
                            <a:solidFill>
                              <a:srgbClr val="000000"/>
                            </a:solidFill>
                          </a:uFill>
                        </a:rPr>
                        <a:t>Pertanyaan </a:t>
                      </a:r>
                      <a:r>
                        <a:rPr lang="en-US" sz="1050" b="0" u="none" strike="noStrike" dirty="0" err="1">
                          <a:effectLst/>
                          <a:uFill>
                            <a:solidFill>
                              <a:srgbClr val="000000"/>
                            </a:solidFill>
                          </a:uFill>
                        </a:rPr>
                        <a:t>penelitian</a:t>
                      </a:r>
                      <a:endParaRPr lang="en-US" sz="1050" b="0" u="none" strike="noStrike" dirty="0">
                        <a:effectLst/>
                        <a:uFill>
                          <a:solidFill>
                            <a:srgbClr val="000000"/>
                          </a:solidFill>
                        </a:uFill>
                      </a:endParaRPr>
                    </a:p>
                    <a:p>
                      <a:pPr marL="342900" lvl="0" indent="-342900" algn="just" fontAlgn="base">
                        <a:lnSpc>
                          <a:spcPct val="115000"/>
                        </a:lnSpc>
                        <a:spcAft>
                          <a:spcPts val="0"/>
                        </a:spcAft>
                        <a:buClr>
                          <a:srgbClr val="000000"/>
                        </a:buClr>
                        <a:buSzPts val="1200"/>
                        <a:buFont typeface="Times New Roman"/>
                        <a:buAutoNum type="arabicPeriod"/>
                      </a:pPr>
                      <a:r>
                        <a:rPr lang="id-ID" sz="1050" b="0" u="none" strike="noStrike" dirty="0">
                          <a:effectLst/>
                          <a:uFill>
                            <a:solidFill>
                              <a:srgbClr val="000000"/>
                            </a:solidFill>
                          </a:uFill>
                        </a:rPr>
                        <a:t>Kriteria inklusi dan eksklusi khusus</a:t>
                      </a:r>
                      <a:endParaRPr lang="en-US" sz="1050" b="0" u="none" strike="noStrike" dirty="0">
                        <a:effectLst/>
                        <a:uFill>
                          <a:solidFill>
                            <a:srgbClr val="000000"/>
                          </a:solidFill>
                        </a:uFill>
                      </a:endParaRPr>
                    </a:p>
                    <a:p>
                      <a:pPr marL="342900" lvl="0" indent="-342900" algn="just" fontAlgn="base">
                        <a:lnSpc>
                          <a:spcPct val="115000"/>
                        </a:lnSpc>
                        <a:spcAft>
                          <a:spcPts val="0"/>
                        </a:spcAft>
                        <a:buClr>
                          <a:srgbClr val="000000"/>
                        </a:buClr>
                        <a:buSzPts val="1200"/>
                        <a:buFont typeface="Times New Roman"/>
                        <a:buAutoNum type="arabicPeriod"/>
                      </a:pPr>
                      <a:r>
                        <a:rPr lang="id-ID" sz="1050" b="0" u="none" strike="noStrike" dirty="0">
                          <a:effectLst/>
                          <a:uFill>
                            <a:solidFill>
                              <a:srgbClr val="000000"/>
                            </a:solidFill>
                          </a:uFill>
                        </a:rPr>
                        <a:t>Metode untuk menilai bias</a:t>
                      </a:r>
                      <a:endParaRPr lang="en-US" sz="1050" b="0" u="none" strike="noStrike" dirty="0">
                        <a:effectLst/>
                        <a:uFill>
                          <a:solidFill>
                            <a:srgbClr val="000000"/>
                          </a:solidFill>
                        </a:uFill>
                      </a:endParaRPr>
                    </a:p>
                    <a:p>
                      <a:pPr marL="342900" lvl="0" indent="-342900" algn="just" fontAlgn="base">
                        <a:lnSpc>
                          <a:spcPct val="115000"/>
                        </a:lnSpc>
                        <a:spcAft>
                          <a:spcPts val="0"/>
                        </a:spcAft>
                        <a:buClr>
                          <a:srgbClr val="000000"/>
                        </a:buClr>
                        <a:buSzPts val="1200"/>
                        <a:buFont typeface="Times New Roman"/>
                        <a:buAutoNum type="arabicPeriod"/>
                      </a:pPr>
                      <a:r>
                        <a:rPr lang="id-ID" sz="1050" b="0" u="none" strike="noStrike" dirty="0">
                          <a:effectLst/>
                          <a:uFill>
                            <a:solidFill>
                              <a:srgbClr val="000000"/>
                            </a:solidFill>
                          </a:uFill>
                        </a:rPr>
                        <a:t>Metode untuk menggabungkan data </a:t>
                      </a:r>
                      <a:endParaRPr lang="en-US" sz="1050" b="0" u="none" strike="noStrike" dirty="0">
                        <a:effectLst/>
                        <a:uFill>
                          <a:solidFill>
                            <a:srgbClr val="000000"/>
                          </a:solidFill>
                        </a:uFill>
                        <a:latin typeface="Calibri"/>
                        <a:ea typeface="Calibri"/>
                        <a:cs typeface="Times New Roman"/>
                      </a:endParaRPr>
                    </a:p>
                  </a:txBody>
                  <a:tcPr marL="25154" marR="25154"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1697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81F9B7D3-BBA7-23FD-6102-DEBC84AD5D8E}"/>
            </a:ext>
          </a:extLst>
        </p:cNvPr>
        <p:cNvGrpSpPr/>
        <p:nvPr/>
      </p:nvGrpSpPr>
      <p:grpSpPr>
        <a:xfrm>
          <a:off x="0" y="0"/>
          <a:ext cx="0" cy="0"/>
          <a:chOff x="0" y="0"/>
          <a:chExt cx="0" cy="0"/>
        </a:xfrm>
      </p:grpSpPr>
      <p:sp>
        <p:nvSpPr>
          <p:cNvPr id="83" name="Google Shape;83;p15">
            <a:extLst>
              <a:ext uri="{FF2B5EF4-FFF2-40B4-BE49-F238E27FC236}">
                <a16:creationId xmlns:a16="http://schemas.microsoft.com/office/drawing/2014/main" id="{6B386AC2-8830-A841-E24C-EE97FC2E4CAC}"/>
              </a:ext>
            </a:extLst>
          </p:cNvPr>
          <p:cNvSpPr txBox="1">
            <a:spLocks noGrp="1"/>
          </p:cNvSpPr>
          <p:nvPr>
            <p:ph type="title"/>
          </p:nvPr>
        </p:nvSpPr>
        <p:spPr>
          <a:xfrm>
            <a:off x="311700" y="144233"/>
            <a:ext cx="5051869" cy="707400"/>
          </a:xfrm>
          <a:prstGeom prst="rect">
            <a:avLst/>
          </a:prstGeom>
        </p:spPr>
        <p:txBody>
          <a:bodyPr spcFirstLastPara="1" wrap="square" lIns="91425" tIns="91425" rIns="91425" bIns="91425" anchor="t" anchorCtr="0">
            <a:normAutofit fontScale="90000"/>
          </a:bodyPr>
          <a:lstStyle/>
          <a:p>
            <a:pPr lvl="0" algn="ctr"/>
            <a:r>
              <a:rPr lang="en-US" dirty="0" err="1"/>
              <a:t>Mengapa</a:t>
            </a:r>
            <a:r>
              <a:rPr lang="en-US" dirty="0"/>
              <a:t> SLR </a:t>
            </a:r>
            <a:r>
              <a:rPr lang="en-US" dirty="0" err="1"/>
              <a:t>penting</a:t>
            </a:r>
            <a:r>
              <a:rPr lang="en-US" dirty="0"/>
              <a:t>?</a:t>
            </a:r>
            <a:endParaRPr dirty="0"/>
          </a:p>
        </p:txBody>
      </p:sp>
      <p:sp>
        <p:nvSpPr>
          <p:cNvPr id="84" name="Google Shape;84;p15">
            <a:extLst>
              <a:ext uri="{FF2B5EF4-FFF2-40B4-BE49-F238E27FC236}">
                <a16:creationId xmlns:a16="http://schemas.microsoft.com/office/drawing/2014/main" id="{59B50057-A737-4E6B-6DE6-AB26A5E0CC45}"/>
              </a:ext>
            </a:extLst>
          </p:cNvPr>
          <p:cNvSpPr txBox="1">
            <a:spLocks noGrp="1"/>
          </p:cNvSpPr>
          <p:nvPr>
            <p:ph type="body" idx="1"/>
          </p:nvPr>
        </p:nvSpPr>
        <p:spPr>
          <a:xfrm>
            <a:off x="190072" y="1176391"/>
            <a:ext cx="8763428" cy="3706525"/>
          </a:xfrm>
          <a:prstGeom prst="rect">
            <a:avLst/>
          </a:prstGeom>
        </p:spPr>
        <p:txBody>
          <a:bodyPr spcFirstLastPara="1" wrap="square" lIns="91425" tIns="91425" rIns="91425" bIns="91425" anchor="t" anchorCtr="0">
            <a:noAutofit/>
          </a:bodyPr>
          <a:lstStyle/>
          <a:p>
            <a:pPr marL="114300" indent="0">
              <a:buNone/>
            </a:pPr>
            <a:r>
              <a:rPr lang="en-US" dirty="0" err="1"/>
              <a:t>Penting</a:t>
            </a:r>
            <a:r>
              <a:rPr lang="en-US" dirty="0"/>
              <a:t> </a:t>
            </a:r>
            <a:r>
              <a:rPr lang="en-US" dirty="0" err="1"/>
              <a:t>karena</a:t>
            </a:r>
            <a:r>
              <a:rPr lang="en-US" dirty="0"/>
              <a:t> </a:t>
            </a:r>
            <a:r>
              <a:rPr lang="en-US" dirty="0" err="1"/>
              <a:t>ia</a:t>
            </a:r>
            <a:r>
              <a:rPr lang="en-US" dirty="0"/>
              <a:t> </a:t>
            </a:r>
            <a:r>
              <a:rPr lang="en-US" dirty="0" err="1"/>
              <a:t>membantu</a:t>
            </a:r>
            <a:r>
              <a:rPr lang="en-US" dirty="0"/>
              <a:t> </a:t>
            </a:r>
            <a:r>
              <a:rPr lang="en-US" dirty="0" err="1"/>
              <a:t>peneliti</a:t>
            </a:r>
            <a:r>
              <a:rPr lang="en-US" dirty="0"/>
              <a:t>:</a:t>
            </a:r>
          </a:p>
          <a:p>
            <a:r>
              <a:rPr lang="en-US" dirty="0" err="1"/>
              <a:t>merangkum</a:t>
            </a:r>
            <a:r>
              <a:rPr lang="en-US" dirty="0"/>
              <a:t> </a:t>
            </a:r>
            <a:r>
              <a:rPr lang="en-US" dirty="0" err="1"/>
              <a:t>keadaan</a:t>
            </a:r>
            <a:r>
              <a:rPr lang="en-US" dirty="0"/>
              <a:t> </a:t>
            </a:r>
            <a:r>
              <a:rPr lang="en-US" dirty="0" err="1"/>
              <a:t>pengetahuan</a:t>
            </a:r>
            <a:r>
              <a:rPr lang="en-US" dirty="0"/>
              <a:t> </a:t>
            </a:r>
            <a:r>
              <a:rPr lang="en-US" dirty="0" err="1"/>
              <a:t>terkini</a:t>
            </a:r>
            <a:r>
              <a:rPr lang="en-US" dirty="0"/>
              <a:t> </a:t>
            </a:r>
            <a:r>
              <a:rPr lang="en-US" dirty="0" err="1"/>
              <a:t>secara</a:t>
            </a:r>
            <a:r>
              <a:rPr lang="en-US" dirty="0"/>
              <a:t> </a:t>
            </a:r>
            <a:r>
              <a:rPr lang="en-US" dirty="0" err="1"/>
              <a:t>sistematis</a:t>
            </a:r>
            <a:r>
              <a:rPr lang="en-US" dirty="0"/>
              <a:t>, </a:t>
            </a:r>
          </a:p>
          <a:p>
            <a:r>
              <a:rPr lang="en-US" dirty="0" err="1"/>
              <a:t>mengidentifikasi</a:t>
            </a:r>
            <a:r>
              <a:rPr lang="en-US" dirty="0"/>
              <a:t> </a:t>
            </a:r>
            <a:r>
              <a:rPr lang="en-US" dirty="0" err="1"/>
              <a:t>konsistensi</a:t>
            </a:r>
            <a:r>
              <a:rPr lang="en-US" dirty="0"/>
              <a:t> </a:t>
            </a:r>
            <a:r>
              <a:rPr lang="en-US" dirty="0" err="1"/>
              <a:t>atau</a:t>
            </a:r>
            <a:r>
              <a:rPr lang="en-US" dirty="0"/>
              <a:t> </a:t>
            </a:r>
            <a:r>
              <a:rPr lang="en-US" dirty="0" err="1"/>
              <a:t>perbedaan</a:t>
            </a:r>
            <a:r>
              <a:rPr lang="en-US" dirty="0"/>
              <a:t> </a:t>
            </a:r>
            <a:r>
              <a:rPr lang="en-US" dirty="0" err="1"/>
              <a:t>temuan</a:t>
            </a:r>
            <a:r>
              <a:rPr lang="en-US" dirty="0"/>
              <a:t> </a:t>
            </a:r>
            <a:r>
              <a:rPr lang="en-US" dirty="0" err="1"/>
              <a:t>antar</a:t>
            </a:r>
            <a:r>
              <a:rPr lang="en-US" dirty="0"/>
              <a:t> </a:t>
            </a:r>
            <a:r>
              <a:rPr lang="en-US" dirty="0" err="1"/>
              <a:t>studi</a:t>
            </a:r>
            <a:r>
              <a:rPr lang="en-US" dirty="0"/>
              <a:t>, </a:t>
            </a:r>
          </a:p>
          <a:p>
            <a:r>
              <a:rPr lang="en-US" dirty="0" err="1"/>
              <a:t>menemukan</a:t>
            </a:r>
            <a:r>
              <a:rPr lang="en-US" dirty="0"/>
              <a:t> </a:t>
            </a:r>
            <a:r>
              <a:rPr lang="en-US" dirty="0" err="1"/>
              <a:t>celah</a:t>
            </a:r>
            <a:r>
              <a:rPr lang="en-US" dirty="0"/>
              <a:t> </a:t>
            </a:r>
            <a:r>
              <a:rPr lang="en-US" dirty="0" err="1"/>
              <a:t>riset</a:t>
            </a:r>
            <a:r>
              <a:rPr lang="en-US" dirty="0"/>
              <a:t>, </a:t>
            </a:r>
          </a:p>
          <a:p>
            <a:r>
              <a:rPr lang="en-US" dirty="0" err="1"/>
              <a:t>menilai</a:t>
            </a:r>
            <a:r>
              <a:rPr lang="en-US" dirty="0"/>
              <a:t> </a:t>
            </a:r>
            <a:r>
              <a:rPr lang="en-US" dirty="0" err="1"/>
              <a:t>kekuatan</a:t>
            </a:r>
            <a:r>
              <a:rPr lang="en-US" dirty="0"/>
              <a:t> </a:t>
            </a:r>
            <a:r>
              <a:rPr lang="en-US" dirty="0" err="1"/>
              <a:t>bukti</a:t>
            </a:r>
            <a:r>
              <a:rPr lang="en-US" dirty="0"/>
              <a:t> yang </a:t>
            </a:r>
            <a:r>
              <a:rPr lang="en-US" dirty="0" err="1"/>
              <a:t>tersedia</a:t>
            </a:r>
            <a:r>
              <a:rPr lang="en-US" dirty="0"/>
              <a:t>, </a:t>
            </a:r>
          </a:p>
          <a:p>
            <a:r>
              <a:rPr lang="en-US" dirty="0"/>
              <a:t>dan </a:t>
            </a:r>
            <a:r>
              <a:rPr lang="en-US" dirty="0" err="1"/>
              <a:t>menyediakan</a:t>
            </a:r>
            <a:r>
              <a:rPr lang="en-US" dirty="0"/>
              <a:t> </a:t>
            </a:r>
            <a:r>
              <a:rPr lang="en-US" dirty="0" err="1"/>
              <a:t>dasar</a:t>
            </a:r>
            <a:r>
              <a:rPr lang="en-US" dirty="0"/>
              <a:t> yang </a:t>
            </a:r>
            <a:r>
              <a:rPr lang="en-US" dirty="0" err="1"/>
              <a:t>lebih</a:t>
            </a:r>
            <a:r>
              <a:rPr lang="en-US" dirty="0"/>
              <a:t> </a:t>
            </a:r>
            <a:r>
              <a:rPr lang="en-US" dirty="0" err="1"/>
              <a:t>kuat</a:t>
            </a:r>
            <a:r>
              <a:rPr lang="en-US" dirty="0"/>
              <a:t> </a:t>
            </a:r>
            <a:r>
              <a:rPr lang="en-US" dirty="0" err="1"/>
              <a:t>untuk</a:t>
            </a:r>
            <a:r>
              <a:rPr lang="en-US" dirty="0"/>
              <a:t> </a:t>
            </a:r>
            <a:r>
              <a:rPr lang="en-US" dirty="0" err="1"/>
              <a:t>kebijakan</a:t>
            </a:r>
            <a:r>
              <a:rPr lang="en-US" dirty="0"/>
              <a:t>, </a:t>
            </a:r>
            <a:r>
              <a:rPr lang="en-US" dirty="0" err="1"/>
              <a:t>praktik</a:t>
            </a:r>
            <a:r>
              <a:rPr lang="en-US" dirty="0"/>
              <a:t>, </a:t>
            </a:r>
            <a:r>
              <a:rPr lang="en-US" dirty="0" err="1"/>
              <a:t>atau</a:t>
            </a:r>
            <a:r>
              <a:rPr lang="en-US" dirty="0"/>
              <a:t> </a:t>
            </a:r>
            <a:r>
              <a:rPr lang="en-US" dirty="0" err="1"/>
              <a:t>penelitian</a:t>
            </a:r>
            <a:r>
              <a:rPr lang="en-US" dirty="0"/>
              <a:t> </a:t>
            </a:r>
            <a:r>
              <a:rPr lang="en-US" dirty="0" err="1"/>
              <a:t>lanjutan</a:t>
            </a:r>
            <a:endParaRPr lang="en-US" dirty="0"/>
          </a:p>
          <a:p>
            <a:pPr marL="0" indent="0">
              <a:lnSpc>
                <a:spcPct val="100000"/>
              </a:lnSpc>
              <a:spcAft>
                <a:spcPts val="1200"/>
              </a:spcAft>
              <a:buNone/>
            </a:pPr>
            <a:endParaRPr lang="en-US" dirty="0">
              <a:solidFill>
                <a:srgbClr val="000000"/>
              </a:solidFill>
              <a:latin typeface="+mj-lt"/>
            </a:endParaRPr>
          </a:p>
          <a:p>
            <a:pPr marL="0" indent="0">
              <a:lnSpc>
                <a:spcPct val="100000"/>
              </a:lnSpc>
              <a:spcAft>
                <a:spcPts val="1200"/>
              </a:spcAft>
              <a:buNone/>
            </a:pPr>
            <a:endParaRPr lang="en-US" dirty="0">
              <a:solidFill>
                <a:srgbClr val="000000"/>
              </a:solidFill>
              <a:effectLst/>
              <a:latin typeface="+mj-lt"/>
            </a:endParaRPr>
          </a:p>
          <a:p>
            <a:pPr marL="0" indent="0">
              <a:lnSpc>
                <a:spcPct val="100000"/>
              </a:lnSpc>
              <a:spcAft>
                <a:spcPts val="1200"/>
              </a:spcAft>
              <a:buNone/>
            </a:pPr>
            <a:endParaRPr lang="en-US" sz="1600" dirty="0">
              <a:solidFill>
                <a:srgbClr val="000000"/>
              </a:solidFill>
              <a:latin typeface="+mn-lt"/>
            </a:endParaRPr>
          </a:p>
        </p:txBody>
      </p:sp>
      <p:pic>
        <p:nvPicPr>
          <p:cNvPr id="2" name="Google Shape;78;p14" descr="Cover.png">
            <a:extLst>
              <a:ext uri="{FF2B5EF4-FFF2-40B4-BE49-F238E27FC236}">
                <a16:creationId xmlns:a16="http://schemas.microsoft.com/office/drawing/2014/main" id="{D0FBCA20-98FD-D59B-C8D4-E30791BE6314}"/>
              </a:ext>
            </a:extLst>
          </p:cNvPr>
          <p:cNvPicPr preferRelativeResize="0"/>
          <p:nvPr/>
        </p:nvPicPr>
        <p:blipFill rotWithShape="1">
          <a:blip r:embed="rId3">
            <a:alphaModFix/>
          </a:blip>
          <a:srcRect t="63539" b="30242"/>
          <a:stretch/>
        </p:blipFill>
        <p:spPr>
          <a:xfrm>
            <a:off x="3175" y="4717085"/>
            <a:ext cx="9140825" cy="426415"/>
          </a:xfrm>
          <a:prstGeom prst="rect">
            <a:avLst/>
          </a:prstGeom>
          <a:noFill/>
          <a:ln>
            <a:noFill/>
          </a:ln>
        </p:spPr>
      </p:pic>
      <p:pic>
        <p:nvPicPr>
          <p:cNvPr id="4" name="Google Shape;77;p14">
            <a:extLst>
              <a:ext uri="{FF2B5EF4-FFF2-40B4-BE49-F238E27FC236}">
                <a16:creationId xmlns:a16="http://schemas.microsoft.com/office/drawing/2014/main" id="{F563D91C-D6E0-D34C-4DFA-AC47B77A6215}"/>
              </a:ext>
            </a:extLst>
          </p:cNvPr>
          <p:cNvPicPr preferRelativeResize="0"/>
          <p:nvPr/>
        </p:nvPicPr>
        <p:blipFill>
          <a:blip r:embed="rId4">
            <a:alphaModFix/>
          </a:blip>
          <a:stretch>
            <a:fillRect/>
          </a:stretch>
        </p:blipFill>
        <p:spPr>
          <a:xfrm>
            <a:off x="5363569" y="1"/>
            <a:ext cx="3780429" cy="685800"/>
          </a:xfrm>
          <a:prstGeom prst="rect">
            <a:avLst/>
          </a:prstGeom>
          <a:noFill/>
          <a:ln>
            <a:noFill/>
          </a:ln>
        </p:spPr>
      </p:pic>
    </p:spTree>
    <p:extLst>
      <p:ext uri="{BB962C8B-B14F-4D97-AF65-F5344CB8AC3E}">
        <p14:creationId xmlns:p14="http://schemas.microsoft.com/office/powerpoint/2010/main" val="103988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9A5D721A-174A-D278-B166-F93BB45B6D6C}"/>
            </a:ext>
          </a:extLst>
        </p:cNvPr>
        <p:cNvGrpSpPr/>
        <p:nvPr/>
      </p:nvGrpSpPr>
      <p:grpSpPr>
        <a:xfrm>
          <a:off x="0" y="0"/>
          <a:ext cx="0" cy="0"/>
          <a:chOff x="0" y="0"/>
          <a:chExt cx="0" cy="0"/>
        </a:xfrm>
      </p:grpSpPr>
      <p:sp>
        <p:nvSpPr>
          <p:cNvPr id="83" name="Google Shape;83;p15">
            <a:extLst>
              <a:ext uri="{FF2B5EF4-FFF2-40B4-BE49-F238E27FC236}">
                <a16:creationId xmlns:a16="http://schemas.microsoft.com/office/drawing/2014/main" id="{5B1C993F-AA58-BE15-CB4A-29DBED3C51A0}"/>
              </a:ext>
            </a:extLst>
          </p:cNvPr>
          <p:cNvSpPr txBox="1">
            <a:spLocks noGrp="1"/>
          </p:cNvSpPr>
          <p:nvPr>
            <p:ph type="title"/>
          </p:nvPr>
        </p:nvSpPr>
        <p:spPr>
          <a:xfrm>
            <a:off x="311700" y="144233"/>
            <a:ext cx="5184974" cy="541568"/>
          </a:xfrm>
          <a:prstGeom prst="rect">
            <a:avLst/>
          </a:prstGeom>
        </p:spPr>
        <p:txBody>
          <a:bodyPr spcFirstLastPara="1" wrap="square" lIns="91425" tIns="91425" rIns="91425" bIns="91425" anchor="t" anchorCtr="0">
            <a:normAutofit fontScale="90000"/>
          </a:bodyPr>
          <a:lstStyle/>
          <a:p>
            <a:pPr lvl="0" algn="ctr"/>
            <a:r>
              <a:rPr lang="en-US" dirty="0" err="1"/>
              <a:t>Komponen</a:t>
            </a:r>
            <a:r>
              <a:rPr lang="en-US" dirty="0"/>
              <a:t> inti </a:t>
            </a:r>
            <a:r>
              <a:rPr lang="en-US" dirty="0" err="1"/>
              <a:t>dalam</a:t>
            </a:r>
            <a:r>
              <a:rPr lang="en-US" dirty="0"/>
              <a:t> SLR</a:t>
            </a:r>
            <a:endParaRPr dirty="0"/>
          </a:p>
        </p:txBody>
      </p:sp>
      <p:sp>
        <p:nvSpPr>
          <p:cNvPr id="84" name="Google Shape;84;p15">
            <a:extLst>
              <a:ext uri="{FF2B5EF4-FFF2-40B4-BE49-F238E27FC236}">
                <a16:creationId xmlns:a16="http://schemas.microsoft.com/office/drawing/2014/main" id="{5E67C7B3-3F96-06B1-2E4B-E42480659ED3}"/>
              </a:ext>
            </a:extLst>
          </p:cNvPr>
          <p:cNvSpPr txBox="1">
            <a:spLocks noGrp="1"/>
          </p:cNvSpPr>
          <p:nvPr>
            <p:ph type="body" idx="1"/>
          </p:nvPr>
        </p:nvSpPr>
        <p:spPr>
          <a:xfrm>
            <a:off x="190500" y="726722"/>
            <a:ext cx="8641800" cy="3949441"/>
          </a:xfrm>
          <a:prstGeom prst="rect">
            <a:avLst/>
          </a:prstGeom>
        </p:spPr>
        <p:txBody>
          <a:bodyPr spcFirstLastPara="1" wrap="square" lIns="91425" tIns="91425" rIns="91425" bIns="91425" anchor="t" anchorCtr="0">
            <a:noAutofit/>
          </a:bodyPr>
          <a:lstStyle/>
          <a:p>
            <a:r>
              <a:rPr lang="en-US" sz="1600" b="1" dirty="0" err="1"/>
              <a:t>Pertanyaan</a:t>
            </a:r>
            <a:r>
              <a:rPr lang="en-US" sz="1600" b="1" dirty="0"/>
              <a:t> review yang </a:t>
            </a:r>
            <a:r>
              <a:rPr lang="en-US" sz="1600" b="1" dirty="0" err="1"/>
              <a:t>jelas</a:t>
            </a:r>
            <a:r>
              <a:rPr lang="en-US" sz="1600" dirty="0"/>
              <a:t> </a:t>
            </a:r>
          </a:p>
          <a:p>
            <a:r>
              <a:rPr lang="en-US" sz="1600" b="1" dirty="0" err="1"/>
              <a:t>Protokol</a:t>
            </a:r>
            <a:r>
              <a:rPr lang="en-US" sz="1600" b="1" dirty="0"/>
              <a:t> review</a:t>
            </a:r>
            <a:r>
              <a:rPr lang="en-US" sz="1600" dirty="0"/>
              <a:t> </a:t>
            </a:r>
          </a:p>
          <a:p>
            <a:r>
              <a:rPr lang="en-US" sz="1600" b="1" dirty="0" err="1"/>
              <a:t>Kriteria</a:t>
            </a:r>
            <a:r>
              <a:rPr lang="en-US" sz="1600" b="1" dirty="0"/>
              <a:t> </a:t>
            </a:r>
            <a:r>
              <a:rPr lang="en-US" sz="1600" b="1" dirty="0" err="1"/>
              <a:t>inklusi</a:t>
            </a:r>
            <a:r>
              <a:rPr lang="en-US" sz="1600" b="1" dirty="0"/>
              <a:t> dan </a:t>
            </a:r>
            <a:r>
              <a:rPr lang="en-US" sz="1600" b="1" dirty="0" err="1"/>
              <a:t>eksklusi</a:t>
            </a:r>
            <a:r>
              <a:rPr lang="en-US" sz="1600" dirty="0"/>
              <a:t> </a:t>
            </a:r>
          </a:p>
          <a:p>
            <a:r>
              <a:rPr lang="en-US" sz="1600" b="1" dirty="0"/>
              <a:t>Strategi </a:t>
            </a:r>
            <a:r>
              <a:rPr lang="en-US" sz="1600" b="1" dirty="0" err="1"/>
              <a:t>pencarian</a:t>
            </a:r>
            <a:r>
              <a:rPr lang="en-US" sz="1600" b="1" dirty="0"/>
              <a:t> yang </a:t>
            </a:r>
            <a:r>
              <a:rPr lang="en-US" sz="1600" b="1" dirty="0" err="1"/>
              <a:t>komprehensif</a:t>
            </a:r>
            <a:r>
              <a:rPr lang="en-US" sz="1600" dirty="0"/>
              <a:t> </a:t>
            </a:r>
          </a:p>
          <a:p>
            <a:r>
              <a:rPr lang="en-US" sz="1600" b="1" dirty="0" err="1"/>
              <a:t>Seleksi</a:t>
            </a:r>
            <a:r>
              <a:rPr lang="en-US" sz="1600" b="1" dirty="0"/>
              <a:t> </a:t>
            </a:r>
            <a:r>
              <a:rPr lang="en-US" sz="1600" b="1" dirty="0" err="1"/>
              <a:t>studi</a:t>
            </a:r>
            <a:r>
              <a:rPr lang="en-US" sz="1600" b="1" dirty="0"/>
              <a:t> </a:t>
            </a:r>
            <a:r>
              <a:rPr lang="en-US" sz="1600" b="1" dirty="0" err="1"/>
              <a:t>secara</a:t>
            </a:r>
            <a:r>
              <a:rPr lang="en-US" sz="1600" b="1" dirty="0"/>
              <a:t> </a:t>
            </a:r>
            <a:r>
              <a:rPr lang="en-US" sz="1600" b="1" dirty="0" err="1"/>
              <a:t>sistematis</a:t>
            </a:r>
            <a:r>
              <a:rPr lang="en-US" sz="1600" dirty="0"/>
              <a:t> </a:t>
            </a:r>
          </a:p>
          <a:p>
            <a:r>
              <a:rPr lang="en-US" sz="1600" b="1" dirty="0"/>
              <a:t>Critical appraisal / risk of bias assessment</a:t>
            </a:r>
            <a:r>
              <a:rPr lang="en-US" sz="1600" dirty="0"/>
              <a:t> </a:t>
            </a:r>
          </a:p>
          <a:p>
            <a:r>
              <a:rPr lang="en-US" sz="1600" b="1" dirty="0" err="1"/>
              <a:t>Ekstraksi</a:t>
            </a:r>
            <a:r>
              <a:rPr lang="en-US" sz="1600" b="1" dirty="0"/>
              <a:t> data </a:t>
            </a:r>
            <a:r>
              <a:rPr lang="en-US" sz="1600" b="1" dirty="0" err="1"/>
              <a:t>terstruktur</a:t>
            </a:r>
            <a:r>
              <a:rPr lang="en-US" sz="1600" dirty="0"/>
              <a:t> </a:t>
            </a:r>
          </a:p>
          <a:p>
            <a:r>
              <a:rPr lang="en-US" sz="1600" b="1" dirty="0" err="1"/>
              <a:t>Sintesis</a:t>
            </a:r>
            <a:r>
              <a:rPr lang="en-US" sz="1600" b="1" dirty="0"/>
              <a:t> </a:t>
            </a:r>
            <a:r>
              <a:rPr lang="en-US" sz="1600" b="1" dirty="0" err="1"/>
              <a:t>hasil</a:t>
            </a:r>
            <a:r>
              <a:rPr lang="en-US" sz="1600" dirty="0"/>
              <a:t> </a:t>
            </a:r>
          </a:p>
          <a:p>
            <a:r>
              <a:rPr lang="en-US" sz="1600" b="1" dirty="0" err="1"/>
              <a:t>Pelaporan</a:t>
            </a:r>
            <a:r>
              <a:rPr lang="en-US" sz="1600" b="1" dirty="0"/>
              <a:t> </a:t>
            </a:r>
            <a:r>
              <a:rPr lang="en-US" sz="1600" b="1" dirty="0" err="1"/>
              <a:t>sesuai</a:t>
            </a:r>
            <a:r>
              <a:rPr lang="en-US" sz="1600" b="1" dirty="0"/>
              <a:t> PRISMA 2020</a:t>
            </a:r>
            <a:r>
              <a:rPr lang="en-US" sz="1600" dirty="0"/>
              <a:t> </a:t>
            </a:r>
          </a:p>
          <a:p>
            <a:pPr marL="0" indent="0">
              <a:lnSpc>
                <a:spcPct val="100000"/>
              </a:lnSpc>
              <a:spcAft>
                <a:spcPts val="1200"/>
              </a:spcAft>
              <a:buNone/>
            </a:pPr>
            <a:endParaRPr lang="en-US" sz="1200" dirty="0">
              <a:solidFill>
                <a:srgbClr val="000000"/>
              </a:solidFill>
              <a:effectLst/>
              <a:latin typeface="+mn-lt"/>
            </a:endParaRPr>
          </a:p>
          <a:p>
            <a:pPr marL="0" indent="0">
              <a:lnSpc>
                <a:spcPct val="100000"/>
              </a:lnSpc>
              <a:spcAft>
                <a:spcPts val="1200"/>
              </a:spcAft>
              <a:buNone/>
            </a:pPr>
            <a:endParaRPr lang="en-US" sz="1200" dirty="0">
              <a:solidFill>
                <a:srgbClr val="000000"/>
              </a:solidFill>
              <a:latin typeface="+mn-lt"/>
            </a:endParaRPr>
          </a:p>
        </p:txBody>
      </p:sp>
      <p:pic>
        <p:nvPicPr>
          <p:cNvPr id="2" name="Google Shape;78;p14" descr="Cover.png">
            <a:extLst>
              <a:ext uri="{FF2B5EF4-FFF2-40B4-BE49-F238E27FC236}">
                <a16:creationId xmlns:a16="http://schemas.microsoft.com/office/drawing/2014/main" id="{6F4769CF-D570-C507-22B7-4805EA6E1879}"/>
              </a:ext>
            </a:extLst>
          </p:cNvPr>
          <p:cNvPicPr preferRelativeResize="0"/>
          <p:nvPr/>
        </p:nvPicPr>
        <p:blipFill rotWithShape="1">
          <a:blip r:embed="rId3">
            <a:alphaModFix/>
          </a:blip>
          <a:srcRect t="63539" b="30242"/>
          <a:stretch/>
        </p:blipFill>
        <p:spPr>
          <a:xfrm>
            <a:off x="3175" y="4717085"/>
            <a:ext cx="9140825" cy="426415"/>
          </a:xfrm>
          <a:prstGeom prst="rect">
            <a:avLst/>
          </a:prstGeom>
          <a:noFill/>
          <a:ln>
            <a:noFill/>
          </a:ln>
        </p:spPr>
      </p:pic>
      <p:pic>
        <p:nvPicPr>
          <p:cNvPr id="4" name="Google Shape;77;p14">
            <a:extLst>
              <a:ext uri="{FF2B5EF4-FFF2-40B4-BE49-F238E27FC236}">
                <a16:creationId xmlns:a16="http://schemas.microsoft.com/office/drawing/2014/main" id="{375B82BB-3209-2FD0-6415-BF93BD956066}"/>
              </a:ext>
            </a:extLst>
          </p:cNvPr>
          <p:cNvPicPr preferRelativeResize="0"/>
          <p:nvPr/>
        </p:nvPicPr>
        <p:blipFill>
          <a:blip r:embed="rId4">
            <a:alphaModFix/>
          </a:blip>
          <a:stretch>
            <a:fillRect/>
          </a:stretch>
        </p:blipFill>
        <p:spPr>
          <a:xfrm>
            <a:off x="5363569" y="1"/>
            <a:ext cx="3780429" cy="685800"/>
          </a:xfrm>
          <a:prstGeom prst="rect">
            <a:avLst/>
          </a:prstGeom>
          <a:noFill/>
          <a:ln>
            <a:noFill/>
          </a:ln>
        </p:spPr>
      </p:pic>
    </p:spTree>
    <p:extLst>
      <p:ext uri="{BB962C8B-B14F-4D97-AF65-F5344CB8AC3E}">
        <p14:creationId xmlns:p14="http://schemas.microsoft.com/office/powerpoint/2010/main" val="141420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F9348F53-3D45-B644-DC97-74D7AE69C444}"/>
            </a:ext>
          </a:extLst>
        </p:cNvPr>
        <p:cNvGrpSpPr/>
        <p:nvPr/>
      </p:nvGrpSpPr>
      <p:grpSpPr>
        <a:xfrm>
          <a:off x="0" y="0"/>
          <a:ext cx="0" cy="0"/>
          <a:chOff x="0" y="0"/>
          <a:chExt cx="0" cy="0"/>
        </a:xfrm>
      </p:grpSpPr>
      <p:sp>
        <p:nvSpPr>
          <p:cNvPr id="83" name="Google Shape;83;p15">
            <a:extLst>
              <a:ext uri="{FF2B5EF4-FFF2-40B4-BE49-F238E27FC236}">
                <a16:creationId xmlns:a16="http://schemas.microsoft.com/office/drawing/2014/main" id="{800F6B43-A9FC-25FE-F798-36F638140B3E}"/>
              </a:ext>
            </a:extLst>
          </p:cNvPr>
          <p:cNvSpPr txBox="1">
            <a:spLocks noGrp="1"/>
          </p:cNvSpPr>
          <p:nvPr>
            <p:ph type="title"/>
          </p:nvPr>
        </p:nvSpPr>
        <p:spPr>
          <a:xfrm>
            <a:off x="577516" y="332101"/>
            <a:ext cx="4786054" cy="707400"/>
          </a:xfrm>
          <a:prstGeom prst="rect">
            <a:avLst/>
          </a:prstGeom>
        </p:spPr>
        <p:txBody>
          <a:bodyPr spcFirstLastPara="1" wrap="square" lIns="91425" tIns="91425" rIns="91425" bIns="91425" anchor="t" anchorCtr="0">
            <a:normAutofit fontScale="90000"/>
          </a:bodyPr>
          <a:lstStyle/>
          <a:p>
            <a:pPr lvl="0" algn="ctr"/>
            <a:r>
              <a:rPr lang="en-US" dirty="0"/>
              <a:t>Langkah-</a:t>
            </a:r>
            <a:r>
              <a:rPr lang="en-US" dirty="0" err="1"/>
              <a:t>langkah</a:t>
            </a:r>
            <a:r>
              <a:rPr lang="en-US" dirty="0"/>
              <a:t> SLR</a:t>
            </a:r>
            <a:endParaRPr dirty="0"/>
          </a:p>
        </p:txBody>
      </p:sp>
      <p:pic>
        <p:nvPicPr>
          <p:cNvPr id="2" name="Google Shape;78;p14" descr="Cover.png">
            <a:extLst>
              <a:ext uri="{FF2B5EF4-FFF2-40B4-BE49-F238E27FC236}">
                <a16:creationId xmlns:a16="http://schemas.microsoft.com/office/drawing/2014/main" id="{52138867-FD03-2A5D-E3E9-4527BA74DA1D}"/>
              </a:ext>
            </a:extLst>
          </p:cNvPr>
          <p:cNvPicPr preferRelativeResize="0"/>
          <p:nvPr/>
        </p:nvPicPr>
        <p:blipFill rotWithShape="1">
          <a:blip r:embed="rId3">
            <a:alphaModFix/>
          </a:blip>
          <a:srcRect t="63539" b="30242"/>
          <a:stretch/>
        </p:blipFill>
        <p:spPr>
          <a:xfrm>
            <a:off x="3175" y="4717085"/>
            <a:ext cx="9140825" cy="426415"/>
          </a:xfrm>
          <a:prstGeom prst="rect">
            <a:avLst/>
          </a:prstGeom>
          <a:noFill/>
          <a:ln>
            <a:noFill/>
          </a:ln>
        </p:spPr>
      </p:pic>
      <p:pic>
        <p:nvPicPr>
          <p:cNvPr id="4" name="Google Shape;77;p14">
            <a:extLst>
              <a:ext uri="{FF2B5EF4-FFF2-40B4-BE49-F238E27FC236}">
                <a16:creationId xmlns:a16="http://schemas.microsoft.com/office/drawing/2014/main" id="{BC303118-92BE-E0F9-0878-FB48D35A6D90}"/>
              </a:ext>
            </a:extLst>
          </p:cNvPr>
          <p:cNvPicPr preferRelativeResize="0"/>
          <p:nvPr/>
        </p:nvPicPr>
        <p:blipFill>
          <a:blip r:embed="rId4">
            <a:alphaModFix/>
          </a:blip>
          <a:stretch>
            <a:fillRect/>
          </a:stretch>
        </p:blipFill>
        <p:spPr>
          <a:xfrm>
            <a:off x="5363569" y="1"/>
            <a:ext cx="3780429" cy="685800"/>
          </a:xfrm>
          <a:prstGeom prst="rect">
            <a:avLst/>
          </a:prstGeom>
          <a:noFill/>
          <a:ln>
            <a:noFill/>
          </a:ln>
        </p:spPr>
      </p:pic>
      <p:sp>
        <p:nvSpPr>
          <p:cNvPr id="5" name="Text Placeholder 4">
            <a:extLst>
              <a:ext uri="{FF2B5EF4-FFF2-40B4-BE49-F238E27FC236}">
                <a16:creationId xmlns:a16="http://schemas.microsoft.com/office/drawing/2014/main" id="{D78C78A8-282A-3822-F837-B0F138091E9E}"/>
              </a:ext>
            </a:extLst>
          </p:cNvPr>
          <p:cNvSpPr>
            <a:spLocks noGrp="1"/>
          </p:cNvSpPr>
          <p:nvPr>
            <p:ph type="body" idx="1"/>
          </p:nvPr>
        </p:nvSpPr>
        <p:spPr/>
        <p:txBody>
          <a:bodyPr>
            <a:normAutofit fontScale="77500" lnSpcReduction="20000"/>
          </a:bodyPr>
          <a:lstStyle/>
          <a:p>
            <a:pPr marL="114300" indent="0">
              <a:buNone/>
            </a:pPr>
            <a:r>
              <a:rPr lang="en-US" sz="2800" dirty="0"/>
              <a:t>Langkah 1. </a:t>
            </a:r>
            <a:r>
              <a:rPr lang="en-US" sz="2800" dirty="0" err="1"/>
              <a:t>Merumuskan</a:t>
            </a:r>
            <a:r>
              <a:rPr lang="en-US" sz="2800" dirty="0"/>
              <a:t> </a:t>
            </a:r>
            <a:r>
              <a:rPr lang="en-US" sz="2800" dirty="0" err="1"/>
              <a:t>pertanyaan</a:t>
            </a:r>
            <a:r>
              <a:rPr lang="en-US" sz="2800" dirty="0"/>
              <a:t> review</a:t>
            </a:r>
          </a:p>
          <a:p>
            <a:pPr marL="114300" indent="0">
              <a:buNone/>
            </a:pPr>
            <a:r>
              <a:rPr lang="en-US" sz="2800" dirty="0"/>
              <a:t>Langkah 2. Menyusun </a:t>
            </a:r>
            <a:r>
              <a:rPr lang="en-US" sz="2800" dirty="0" err="1"/>
              <a:t>protokol</a:t>
            </a:r>
            <a:r>
              <a:rPr lang="en-US" sz="2800" dirty="0"/>
              <a:t> review</a:t>
            </a:r>
          </a:p>
          <a:p>
            <a:pPr marL="114300" indent="0">
              <a:buNone/>
            </a:pPr>
            <a:r>
              <a:rPr lang="en-US" sz="2800" dirty="0"/>
              <a:t>Langkah 3. </a:t>
            </a:r>
            <a:r>
              <a:rPr lang="en-US" sz="2800" dirty="0" err="1"/>
              <a:t>Menetapkan</a:t>
            </a:r>
            <a:r>
              <a:rPr lang="en-US" sz="2800" dirty="0"/>
              <a:t> </a:t>
            </a:r>
            <a:r>
              <a:rPr lang="en-US" sz="2800" dirty="0" err="1"/>
              <a:t>kriteria</a:t>
            </a:r>
            <a:r>
              <a:rPr lang="en-US" sz="2800" dirty="0"/>
              <a:t> </a:t>
            </a:r>
            <a:r>
              <a:rPr lang="en-US" sz="2800" dirty="0" err="1"/>
              <a:t>inklusi</a:t>
            </a:r>
            <a:r>
              <a:rPr lang="en-US" sz="2800" dirty="0"/>
              <a:t> dan </a:t>
            </a:r>
            <a:r>
              <a:rPr lang="en-US" sz="2800" dirty="0" err="1"/>
              <a:t>eksklusi</a:t>
            </a:r>
            <a:endParaRPr lang="en-US" sz="2800" dirty="0"/>
          </a:p>
          <a:p>
            <a:pPr marL="114300" indent="0">
              <a:buNone/>
            </a:pPr>
            <a:r>
              <a:rPr lang="en-US" sz="2800" dirty="0"/>
              <a:t>Langkah 4. Menyusun strategi </a:t>
            </a:r>
            <a:r>
              <a:rPr lang="en-US" sz="2800" dirty="0" err="1"/>
              <a:t>pencarian</a:t>
            </a:r>
            <a:r>
              <a:rPr lang="en-US" sz="2800" dirty="0"/>
              <a:t> </a:t>
            </a:r>
            <a:r>
              <a:rPr lang="en-US" sz="2800" dirty="0" err="1"/>
              <a:t>literatur</a:t>
            </a:r>
            <a:endParaRPr lang="en-US" sz="2800" dirty="0"/>
          </a:p>
          <a:p>
            <a:pPr marL="114300" indent="0">
              <a:buNone/>
            </a:pPr>
            <a:r>
              <a:rPr lang="nn-NO" sz="2800" dirty="0"/>
              <a:t>Langkah 5. Melakukan screening / seleksi studi</a:t>
            </a:r>
          </a:p>
          <a:p>
            <a:pPr marL="114300" indent="0">
              <a:buNone/>
            </a:pPr>
            <a:r>
              <a:rPr lang="sv-SE" sz="2800" dirty="0"/>
              <a:t>Langkah 6. Menilai kualitas studi / risk of bias</a:t>
            </a:r>
          </a:p>
          <a:p>
            <a:pPr marL="114300" indent="0">
              <a:buNone/>
            </a:pPr>
            <a:r>
              <a:rPr lang="en-US" sz="2800" dirty="0"/>
              <a:t>Langkah 7. </a:t>
            </a:r>
            <a:r>
              <a:rPr lang="en-US" sz="2800" dirty="0" err="1"/>
              <a:t>Ekstraksi</a:t>
            </a:r>
            <a:r>
              <a:rPr lang="en-US" sz="2800" dirty="0"/>
              <a:t> data</a:t>
            </a:r>
          </a:p>
          <a:p>
            <a:pPr marL="114300" indent="0">
              <a:buNone/>
            </a:pPr>
            <a:r>
              <a:rPr lang="en-US" sz="2800" dirty="0"/>
              <a:t>Langkah 8. </a:t>
            </a:r>
            <a:r>
              <a:rPr lang="en-US" sz="2800" dirty="0" err="1"/>
              <a:t>Sintesis</a:t>
            </a:r>
            <a:r>
              <a:rPr lang="en-US" sz="2800" dirty="0"/>
              <a:t> </a:t>
            </a:r>
            <a:r>
              <a:rPr lang="en-US" sz="2800" dirty="0" err="1"/>
              <a:t>hasil</a:t>
            </a:r>
            <a:endParaRPr lang="en-US" sz="2800" dirty="0"/>
          </a:p>
          <a:p>
            <a:pPr marL="114300" indent="0">
              <a:buNone/>
            </a:pPr>
            <a:r>
              <a:rPr lang="fi-FI" sz="2800" dirty="0"/>
              <a:t>Langkah 9. </a:t>
            </a:r>
            <a:r>
              <a:rPr lang="en-US" sz="2800" dirty="0" err="1"/>
              <a:t>Melaporkan</a:t>
            </a:r>
            <a:r>
              <a:rPr lang="en-US" sz="2800" dirty="0"/>
              <a:t> </a:t>
            </a:r>
            <a:r>
              <a:rPr lang="en-US" sz="2800" dirty="0" err="1"/>
              <a:t>hasil</a:t>
            </a:r>
            <a:r>
              <a:rPr lang="en-US" sz="2800" dirty="0"/>
              <a:t> </a:t>
            </a:r>
            <a:r>
              <a:rPr lang="en-US" sz="2800" dirty="0" err="1"/>
              <a:t>sesuai</a:t>
            </a:r>
            <a:r>
              <a:rPr lang="en-US" sz="2800" dirty="0"/>
              <a:t> PRISMA 2020</a:t>
            </a:r>
          </a:p>
        </p:txBody>
      </p:sp>
    </p:spTree>
    <p:extLst>
      <p:ext uri="{BB962C8B-B14F-4D97-AF65-F5344CB8AC3E}">
        <p14:creationId xmlns:p14="http://schemas.microsoft.com/office/powerpoint/2010/main" val="253493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A4D68370-0F32-D2FD-1A16-A013A1046375}"/>
            </a:ext>
          </a:extLst>
        </p:cNvPr>
        <p:cNvGrpSpPr/>
        <p:nvPr/>
      </p:nvGrpSpPr>
      <p:grpSpPr>
        <a:xfrm>
          <a:off x="0" y="0"/>
          <a:ext cx="0" cy="0"/>
          <a:chOff x="0" y="0"/>
          <a:chExt cx="0" cy="0"/>
        </a:xfrm>
      </p:grpSpPr>
      <p:sp>
        <p:nvSpPr>
          <p:cNvPr id="83" name="Google Shape;83;p15">
            <a:extLst>
              <a:ext uri="{FF2B5EF4-FFF2-40B4-BE49-F238E27FC236}">
                <a16:creationId xmlns:a16="http://schemas.microsoft.com/office/drawing/2014/main" id="{703AA383-D07B-9408-21BB-8F342FFABD9C}"/>
              </a:ext>
            </a:extLst>
          </p:cNvPr>
          <p:cNvSpPr txBox="1">
            <a:spLocks noGrp="1"/>
          </p:cNvSpPr>
          <p:nvPr>
            <p:ph type="title"/>
          </p:nvPr>
        </p:nvSpPr>
        <p:spPr>
          <a:xfrm>
            <a:off x="144379" y="294775"/>
            <a:ext cx="5270102" cy="566122"/>
          </a:xfrm>
          <a:prstGeom prst="rect">
            <a:avLst/>
          </a:prstGeom>
        </p:spPr>
        <p:txBody>
          <a:bodyPr spcFirstLastPara="1" wrap="square" lIns="91425" tIns="91425" rIns="91425" bIns="91425" anchor="t" anchorCtr="0">
            <a:noAutofit/>
          </a:bodyPr>
          <a:lstStyle/>
          <a:p>
            <a:pPr marL="114300"/>
            <a:r>
              <a:rPr lang="en-US" sz="2400" dirty="0"/>
              <a:t>Langkah 1. </a:t>
            </a:r>
            <a:r>
              <a:rPr lang="en-US" sz="2400" dirty="0" err="1"/>
              <a:t>Merumuskan</a:t>
            </a:r>
            <a:r>
              <a:rPr lang="en-US" sz="2400" dirty="0"/>
              <a:t> </a:t>
            </a:r>
            <a:r>
              <a:rPr lang="en-US" sz="2400" dirty="0" err="1"/>
              <a:t>pertanyaan</a:t>
            </a:r>
            <a:r>
              <a:rPr lang="en-US" sz="2400" dirty="0"/>
              <a:t> review</a:t>
            </a:r>
          </a:p>
        </p:txBody>
      </p:sp>
      <p:pic>
        <p:nvPicPr>
          <p:cNvPr id="2" name="Google Shape;78;p14" descr="Cover.png">
            <a:extLst>
              <a:ext uri="{FF2B5EF4-FFF2-40B4-BE49-F238E27FC236}">
                <a16:creationId xmlns:a16="http://schemas.microsoft.com/office/drawing/2014/main" id="{F1886A99-11D1-F441-C63E-1205B60B66ED}"/>
              </a:ext>
            </a:extLst>
          </p:cNvPr>
          <p:cNvPicPr preferRelativeResize="0"/>
          <p:nvPr/>
        </p:nvPicPr>
        <p:blipFill rotWithShape="1">
          <a:blip r:embed="rId3">
            <a:alphaModFix/>
          </a:blip>
          <a:srcRect t="63539" b="30242"/>
          <a:stretch/>
        </p:blipFill>
        <p:spPr>
          <a:xfrm>
            <a:off x="3175" y="4717085"/>
            <a:ext cx="9140825" cy="426415"/>
          </a:xfrm>
          <a:prstGeom prst="rect">
            <a:avLst/>
          </a:prstGeom>
          <a:noFill/>
          <a:ln>
            <a:noFill/>
          </a:ln>
        </p:spPr>
      </p:pic>
      <p:pic>
        <p:nvPicPr>
          <p:cNvPr id="4" name="Google Shape;77;p14">
            <a:extLst>
              <a:ext uri="{FF2B5EF4-FFF2-40B4-BE49-F238E27FC236}">
                <a16:creationId xmlns:a16="http://schemas.microsoft.com/office/drawing/2014/main" id="{385D5AD7-4EA0-05CB-E7F7-0673BB0DE4B8}"/>
              </a:ext>
            </a:extLst>
          </p:cNvPr>
          <p:cNvPicPr preferRelativeResize="0"/>
          <p:nvPr/>
        </p:nvPicPr>
        <p:blipFill>
          <a:blip r:embed="rId4">
            <a:alphaModFix/>
          </a:blip>
          <a:stretch>
            <a:fillRect/>
          </a:stretch>
        </p:blipFill>
        <p:spPr>
          <a:xfrm>
            <a:off x="5363569" y="1"/>
            <a:ext cx="3780429" cy="685800"/>
          </a:xfrm>
          <a:prstGeom prst="rect">
            <a:avLst/>
          </a:prstGeom>
          <a:noFill/>
          <a:ln>
            <a:noFill/>
          </a:ln>
        </p:spPr>
      </p:pic>
      <p:sp>
        <p:nvSpPr>
          <p:cNvPr id="5" name="TextBox 4">
            <a:extLst>
              <a:ext uri="{FF2B5EF4-FFF2-40B4-BE49-F238E27FC236}">
                <a16:creationId xmlns:a16="http://schemas.microsoft.com/office/drawing/2014/main" id="{C496EB9F-FBF6-7503-C3CB-63116FAFBE6F}"/>
              </a:ext>
            </a:extLst>
          </p:cNvPr>
          <p:cNvSpPr txBox="1"/>
          <p:nvPr/>
        </p:nvSpPr>
        <p:spPr>
          <a:xfrm>
            <a:off x="580489" y="1047964"/>
            <a:ext cx="7890553" cy="2462213"/>
          </a:xfrm>
          <a:prstGeom prst="rect">
            <a:avLst/>
          </a:prstGeom>
          <a:noFill/>
        </p:spPr>
        <p:txBody>
          <a:bodyPr wrap="square">
            <a:spAutoFit/>
          </a:bodyPr>
          <a:lstStyle/>
          <a:p>
            <a:pPr>
              <a:buNone/>
            </a:pPr>
            <a:r>
              <a:rPr lang="en-US" dirty="0" err="1"/>
              <a:t>Pertama</a:t>
            </a:r>
            <a:r>
              <a:rPr lang="en-US" dirty="0"/>
              <a:t>, </a:t>
            </a:r>
            <a:r>
              <a:rPr lang="en-US" dirty="0" err="1"/>
              <a:t>tentukan</a:t>
            </a:r>
            <a:r>
              <a:rPr lang="en-US" dirty="0"/>
              <a:t> </a:t>
            </a:r>
            <a:r>
              <a:rPr lang="en-US" dirty="0" err="1"/>
              <a:t>pertanyaan</a:t>
            </a:r>
            <a:r>
              <a:rPr lang="en-US" dirty="0"/>
              <a:t> yang </a:t>
            </a:r>
            <a:r>
              <a:rPr lang="en-US" b="1" dirty="0" err="1"/>
              <a:t>spesifik</a:t>
            </a:r>
            <a:r>
              <a:rPr lang="en-US" b="1" dirty="0"/>
              <a:t>, </a:t>
            </a:r>
            <a:r>
              <a:rPr lang="en-US" b="1" dirty="0" err="1"/>
              <a:t>fokus</a:t>
            </a:r>
            <a:r>
              <a:rPr lang="en-US" b="1" dirty="0"/>
              <a:t>, dan </a:t>
            </a:r>
            <a:r>
              <a:rPr lang="en-US" b="1" dirty="0" err="1"/>
              <a:t>dapat</a:t>
            </a:r>
            <a:r>
              <a:rPr lang="en-US" b="1" dirty="0"/>
              <a:t> </a:t>
            </a:r>
            <a:r>
              <a:rPr lang="en-US" b="1" dirty="0" err="1"/>
              <a:t>dijawab</a:t>
            </a:r>
            <a:r>
              <a:rPr lang="en-US" b="1" dirty="0"/>
              <a:t> oleh </a:t>
            </a:r>
            <a:r>
              <a:rPr lang="en-US" b="1" dirty="0" err="1"/>
              <a:t>bukti</a:t>
            </a:r>
            <a:r>
              <a:rPr lang="en-US" b="1" dirty="0"/>
              <a:t> primer</a:t>
            </a:r>
            <a:r>
              <a:rPr lang="en-US" dirty="0"/>
              <a:t>. </a:t>
            </a:r>
            <a:r>
              <a:rPr lang="en-US" dirty="0" err="1"/>
              <a:t>Pertanyaan</a:t>
            </a:r>
            <a:r>
              <a:rPr lang="en-US" dirty="0"/>
              <a:t> yang </a:t>
            </a:r>
            <a:r>
              <a:rPr lang="en-US" dirty="0" err="1"/>
              <a:t>baik</a:t>
            </a:r>
            <a:r>
              <a:rPr lang="en-US" dirty="0"/>
              <a:t> </a:t>
            </a:r>
            <a:r>
              <a:rPr lang="en-US" dirty="0" err="1"/>
              <a:t>akan</a:t>
            </a:r>
            <a:r>
              <a:rPr lang="en-US" dirty="0"/>
              <a:t> </a:t>
            </a:r>
            <a:r>
              <a:rPr lang="en-US" dirty="0" err="1"/>
              <a:t>menentukan</a:t>
            </a:r>
            <a:r>
              <a:rPr lang="en-US" dirty="0"/>
              <a:t> </a:t>
            </a:r>
            <a:r>
              <a:rPr lang="en-US" dirty="0" err="1"/>
              <a:t>hampir</a:t>
            </a:r>
            <a:r>
              <a:rPr lang="en-US" dirty="0"/>
              <a:t> </a:t>
            </a:r>
            <a:r>
              <a:rPr lang="en-US" dirty="0" err="1"/>
              <a:t>semua</a:t>
            </a:r>
            <a:r>
              <a:rPr lang="en-US" dirty="0"/>
              <a:t> </a:t>
            </a:r>
            <a:r>
              <a:rPr lang="en-US" dirty="0" err="1"/>
              <a:t>langkah</a:t>
            </a:r>
            <a:r>
              <a:rPr lang="en-US" dirty="0"/>
              <a:t> </a:t>
            </a:r>
            <a:r>
              <a:rPr lang="en-US" dirty="0" err="1"/>
              <a:t>berikutnya</a:t>
            </a:r>
            <a:r>
              <a:rPr lang="en-US" dirty="0"/>
              <a:t>: database yang </a:t>
            </a:r>
            <a:r>
              <a:rPr lang="en-US" dirty="0" err="1"/>
              <a:t>dipilih</a:t>
            </a:r>
            <a:r>
              <a:rPr lang="en-US" dirty="0"/>
              <a:t>, kata </a:t>
            </a:r>
            <a:r>
              <a:rPr lang="en-US" dirty="0" err="1"/>
              <a:t>kunci</a:t>
            </a:r>
            <a:r>
              <a:rPr lang="en-US" dirty="0"/>
              <a:t>, </a:t>
            </a:r>
            <a:r>
              <a:rPr lang="en-US" dirty="0" err="1"/>
              <a:t>kriteria</a:t>
            </a:r>
            <a:r>
              <a:rPr lang="en-US" dirty="0"/>
              <a:t> </a:t>
            </a:r>
            <a:r>
              <a:rPr lang="en-US" dirty="0" err="1"/>
              <a:t>inklusi</a:t>
            </a:r>
            <a:r>
              <a:rPr lang="en-US" dirty="0"/>
              <a:t>, </a:t>
            </a:r>
            <a:r>
              <a:rPr lang="en-US" dirty="0" err="1"/>
              <a:t>sampai</a:t>
            </a:r>
            <a:r>
              <a:rPr lang="en-US" dirty="0"/>
              <a:t> </a:t>
            </a:r>
            <a:r>
              <a:rPr lang="en-US" dirty="0" err="1"/>
              <a:t>jenis</a:t>
            </a:r>
            <a:r>
              <a:rPr lang="en-US" dirty="0"/>
              <a:t> </a:t>
            </a:r>
            <a:r>
              <a:rPr lang="en-US" dirty="0" err="1"/>
              <a:t>sintesis</a:t>
            </a:r>
            <a:r>
              <a:rPr lang="en-US" dirty="0"/>
              <a:t>. Cochrane </a:t>
            </a:r>
            <a:r>
              <a:rPr lang="en-US" dirty="0" err="1"/>
              <a:t>menekankan</a:t>
            </a:r>
            <a:r>
              <a:rPr lang="en-US" dirty="0"/>
              <a:t> </a:t>
            </a:r>
            <a:r>
              <a:rPr lang="en-US" dirty="0" err="1"/>
              <a:t>bahwa</a:t>
            </a:r>
            <a:r>
              <a:rPr lang="en-US" dirty="0"/>
              <a:t> review question yang </a:t>
            </a:r>
            <a:r>
              <a:rPr lang="en-US" dirty="0" err="1"/>
              <a:t>dirumuskan</a:t>
            </a:r>
            <a:r>
              <a:rPr lang="en-US" dirty="0"/>
              <a:t> </a:t>
            </a:r>
            <a:r>
              <a:rPr lang="en-US" dirty="0" err="1"/>
              <a:t>dengan</a:t>
            </a:r>
            <a:r>
              <a:rPr lang="en-US" dirty="0"/>
              <a:t> </a:t>
            </a:r>
            <a:r>
              <a:rPr lang="en-US" dirty="0" err="1"/>
              <a:t>baik</a:t>
            </a:r>
            <a:r>
              <a:rPr lang="en-US" dirty="0"/>
              <a:t> </a:t>
            </a:r>
            <a:r>
              <a:rPr lang="en-US" dirty="0" err="1"/>
              <a:t>akan</a:t>
            </a:r>
            <a:r>
              <a:rPr lang="en-US" dirty="0"/>
              <a:t> </a:t>
            </a:r>
            <a:r>
              <a:rPr lang="en-US" dirty="0" err="1"/>
              <a:t>memandu</a:t>
            </a:r>
            <a:r>
              <a:rPr lang="en-US" dirty="0"/>
              <a:t> eligibility criteria, </a:t>
            </a:r>
            <a:r>
              <a:rPr lang="en-US" dirty="0" err="1"/>
              <a:t>pencarian</a:t>
            </a:r>
            <a:r>
              <a:rPr lang="en-US" dirty="0"/>
              <a:t> </a:t>
            </a:r>
            <a:r>
              <a:rPr lang="en-US" dirty="0" err="1"/>
              <a:t>studi</a:t>
            </a:r>
            <a:r>
              <a:rPr lang="en-US" dirty="0"/>
              <a:t>, dan </a:t>
            </a:r>
            <a:r>
              <a:rPr lang="en-US" dirty="0" err="1"/>
              <a:t>pengumpulan</a:t>
            </a:r>
            <a:r>
              <a:rPr lang="en-US" dirty="0"/>
              <a:t> data. </a:t>
            </a:r>
          </a:p>
          <a:p>
            <a:pPr>
              <a:buNone/>
            </a:pPr>
            <a:endParaRPr lang="en-US" dirty="0"/>
          </a:p>
          <a:p>
            <a:pPr>
              <a:buNone/>
            </a:pPr>
            <a:r>
              <a:rPr lang="en-US" dirty="0" err="1"/>
              <a:t>Contoh</a:t>
            </a:r>
            <a:r>
              <a:rPr lang="en-US" dirty="0"/>
              <a:t> format </a:t>
            </a:r>
            <a:r>
              <a:rPr lang="en-US" dirty="0" err="1"/>
              <a:t>sederhana</a:t>
            </a:r>
            <a:r>
              <a:rPr lang="en-US" dirty="0"/>
              <a:t>:</a:t>
            </a:r>
          </a:p>
          <a:p>
            <a:r>
              <a:rPr lang="en-US" b="1" dirty="0"/>
              <a:t>P</a:t>
            </a:r>
            <a:r>
              <a:rPr lang="en-US" dirty="0"/>
              <a:t> = Population </a:t>
            </a:r>
          </a:p>
          <a:p>
            <a:r>
              <a:rPr lang="en-US" b="1" dirty="0"/>
              <a:t>I</a:t>
            </a:r>
            <a:r>
              <a:rPr lang="en-US" dirty="0"/>
              <a:t> = Intervention / exposure / phenomenon </a:t>
            </a:r>
          </a:p>
          <a:p>
            <a:r>
              <a:rPr lang="en-US" b="1" dirty="0"/>
              <a:t>C</a:t>
            </a:r>
            <a:r>
              <a:rPr lang="en-US" dirty="0"/>
              <a:t> = Comparison </a:t>
            </a:r>
          </a:p>
          <a:p>
            <a:r>
              <a:rPr lang="en-US" b="1" dirty="0"/>
              <a:t>O</a:t>
            </a:r>
            <a:r>
              <a:rPr lang="en-US" dirty="0"/>
              <a:t> = Outcome</a:t>
            </a:r>
          </a:p>
        </p:txBody>
      </p:sp>
    </p:spTree>
    <p:extLst>
      <p:ext uri="{BB962C8B-B14F-4D97-AF65-F5344CB8AC3E}">
        <p14:creationId xmlns:p14="http://schemas.microsoft.com/office/powerpoint/2010/main" val="215537017"/>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15985</TotalTime>
  <Words>2465</Words>
  <Application>Microsoft Office PowerPoint</Application>
  <PresentationFormat>On-screen Show (16:9)</PresentationFormat>
  <Paragraphs>294</Paragraphs>
  <Slides>32</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Calibri</vt:lpstr>
      <vt:lpstr>Route 159 SemiBold</vt:lpstr>
      <vt:lpstr>Route 159 Light</vt:lpstr>
      <vt:lpstr>Arial</vt:lpstr>
      <vt:lpstr>Open Sans</vt:lpstr>
      <vt:lpstr>PT Sans Narrow</vt:lpstr>
      <vt:lpstr>Times New Roman</vt:lpstr>
      <vt:lpstr>Tropic</vt:lpstr>
      <vt:lpstr>Office Theme</vt:lpstr>
      <vt:lpstr>SYSTEMATIC LITERATURE REVIEW</vt:lpstr>
      <vt:lpstr>Apa itu Systematic Literature Review?</vt:lpstr>
      <vt:lpstr>PowerPoint Presentation</vt:lpstr>
      <vt:lpstr>PowerPoint Presentation</vt:lpstr>
      <vt:lpstr>PowerPoint Presentation</vt:lpstr>
      <vt:lpstr>Mengapa SLR penting?</vt:lpstr>
      <vt:lpstr>Komponen inti dalam SLR</vt:lpstr>
      <vt:lpstr>Langkah-langkah SLR</vt:lpstr>
      <vt:lpstr>Langkah 1. Merumuskan pertanyaan review</vt:lpstr>
      <vt:lpstr>Langkah 1. Merumuskan pertanyaan review</vt:lpstr>
      <vt:lpstr>Langkah 2. Menyusun protokol review</vt:lpstr>
      <vt:lpstr>Langkah 3. Menetapkan kriteria inklusi dan eksklusi</vt:lpstr>
      <vt:lpstr>Langkah 3. Menetapkan kriteria inklusi dan eksklusi</vt:lpstr>
      <vt:lpstr>Langkah 4. Menyusun strategi pencarian literatur</vt:lpstr>
      <vt:lpstr>Langkah 4. Menyusun strategi pencarian literatur</vt:lpstr>
      <vt:lpstr>Sumber yang Digunakan</vt:lpstr>
      <vt:lpstr>contoh</vt:lpstr>
      <vt:lpstr>Langkah 5. Melakukan screening / seleksi studi</vt:lpstr>
      <vt:lpstr>PowerPoint Presentation</vt:lpstr>
      <vt:lpstr>DIAGRAM PRISMA</vt:lpstr>
      <vt:lpstr>...cont’ Metode</vt:lpstr>
      <vt:lpstr>Cara skrining</vt:lpstr>
      <vt:lpstr>Langkah 6. Menilai kualitas studi / risk of bias</vt:lpstr>
      <vt:lpstr>PENILAIAN KUALITAS LITERATUR</vt:lpstr>
      <vt:lpstr>Lampiran tool critical appraisal: penelitian cross sectional </vt:lpstr>
      <vt:lpstr>Langkah 7. Ekstraksi data</vt:lpstr>
      <vt:lpstr>Tabel Hasil Pencarian</vt:lpstr>
      <vt:lpstr>Langkah 8. Sintesis hasil</vt:lpstr>
      <vt:lpstr>Langkah 9. Melaporkan hasil sesuai PRISMA 2020</vt:lpstr>
      <vt:lpstr>CONTOH</vt:lpstr>
      <vt:lpstr>PowerPoint Presentation</vt:lpstr>
      <vt:lpstr>MATURNUWUN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CAPAIAN PROGRAM KERJA TENGAH TAHUN 2023/2024</dc:title>
  <dc:creator>mamnuah</dc:creator>
  <cp:lastModifiedBy>TAZAKKA ARIFIN NUTRIATMA</cp:lastModifiedBy>
  <cp:revision>51</cp:revision>
  <dcterms:modified xsi:type="dcterms:W3CDTF">2026-04-16T04:24:15Z</dcterms:modified>
</cp:coreProperties>
</file>